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sldIdLst>
    <p:sldId id="256" r:id="rId2"/>
    <p:sldId id="303" r:id="rId3"/>
    <p:sldId id="257" r:id="rId4"/>
    <p:sldId id="311" r:id="rId5"/>
    <p:sldId id="312" r:id="rId6"/>
    <p:sldId id="313" r:id="rId7"/>
    <p:sldId id="314" r:id="rId8"/>
    <p:sldId id="315" r:id="rId9"/>
    <p:sldId id="316" r:id="rId10"/>
    <p:sldId id="258" r:id="rId11"/>
    <p:sldId id="304" r:id="rId12"/>
    <p:sldId id="305" r:id="rId13"/>
    <p:sldId id="306" r:id="rId14"/>
    <p:sldId id="307" r:id="rId15"/>
    <p:sldId id="308" r:id="rId16"/>
    <p:sldId id="309" r:id="rId17"/>
    <p:sldId id="318" r:id="rId18"/>
    <p:sldId id="317" r:id="rId19"/>
    <p:sldId id="310" r:id="rId20"/>
  </p:sldIdLst>
  <p:sldSz cx="9144000" cy="5143500" type="screen16x9"/>
  <p:notesSz cx="6858000" cy="9144000"/>
  <p:embeddedFontLst>
    <p:embeddedFont>
      <p:font typeface="Lexend Exa" charset="0"/>
      <p:regular r:id="rId22"/>
      <p:bold r:id="rId23"/>
    </p:embeddedFont>
    <p:embeddedFont>
      <p:font typeface="Anaheim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12543A-98EC-4840-BD04-D3CD7491B4E4}">
  <a:tblStyle styleId="{BD12543A-98EC-4840-BD04-D3CD7491B4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24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84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ab6b553f7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ab6b553f7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671000" y="1562475"/>
            <a:ext cx="5753100" cy="20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4538392" y="3742075"/>
            <a:ext cx="3885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34975" y="382213"/>
            <a:ext cx="1945499" cy="4379075"/>
            <a:chOff x="334975" y="382213"/>
            <a:chExt cx="1945499" cy="4379075"/>
          </a:xfrm>
        </p:grpSpPr>
        <p:sp>
          <p:nvSpPr>
            <p:cNvPr id="37" name="Google Shape;37;p2"/>
            <p:cNvSpPr/>
            <p:nvPr/>
          </p:nvSpPr>
          <p:spPr>
            <a:xfrm>
              <a:off x="1303340" y="3297437"/>
              <a:ext cx="968400" cy="4902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03360" y="3786402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4580"/>
                  </a:schemeClr>
                </a:gs>
                <a:gs pos="100000">
                  <a:schemeClr val="l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303360" y="3784881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6463" y="382213"/>
              <a:ext cx="968461" cy="96646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0" y="1"/>
                  </a:moveTo>
                  <a:lnTo>
                    <a:pt x="0" y="12682"/>
                  </a:lnTo>
                  <a:lnTo>
                    <a:pt x="12681" y="12682"/>
                  </a:lnTo>
                  <a:cubicBezTo>
                    <a:pt x="12681" y="5680"/>
                    <a:pt x="7003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03358" y="382213"/>
              <a:ext cx="968385" cy="966464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12681" y="1"/>
                  </a:moveTo>
                  <a:cubicBezTo>
                    <a:pt x="5679" y="1"/>
                    <a:pt x="0" y="5680"/>
                    <a:pt x="0" y="12682"/>
                  </a:cubicBezTo>
                  <a:lnTo>
                    <a:pt x="12681" y="12682"/>
                  </a:lnTo>
                  <a:lnTo>
                    <a:pt x="12681" y="1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975" y="1348600"/>
              <a:ext cx="968461" cy="3412663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0" y="1"/>
                  </a:moveTo>
                  <a:lnTo>
                    <a:pt x="0" y="12681"/>
                  </a:lnTo>
                  <a:lnTo>
                    <a:pt x="12681" y="12681"/>
                  </a:lnTo>
                  <a:lnTo>
                    <a:pt x="12681" y="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alpha val="24580"/>
                  </a:schemeClr>
                </a:gs>
                <a:gs pos="100000">
                  <a:schemeClr val="accent5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4975" y="2322958"/>
              <a:ext cx="968461" cy="974485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1" y="3151"/>
                  </a:moveTo>
                  <a:cubicBezTo>
                    <a:pt x="8099" y="3151"/>
                    <a:pt x="9531" y="4583"/>
                    <a:pt x="9531" y="6341"/>
                  </a:cubicBezTo>
                  <a:cubicBezTo>
                    <a:pt x="9531" y="8099"/>
                    <a:pt x="8099" y="9521"/>
                    <a:pt x="6341" y="9521"/>
                  </a:cubicBezTo>
                  <a:cubicBezTo>
                    <a:pt x="4583" y="9521"/>
                    <a:pt x="3161" y="8099"/>
                    <a:pt x="3161" y="6341"/>
                  </a:cubicBezTo>
                  <a:cubicBezTo>
                    <a:pt x="3161" y="4583"/>
                    <a:pt x="4583" y="3151"/>
                    <a:pt x="6341" y="3151"/>
                  </a:cubicBezTo>
                  <a:close/>
                  <a:moveTo>
                    <a:pt x="6341" y="0"/>
                  </a:moveTo>
                  <a:cubicBezTo>
                    <a:pt x="2845" y="0"/>
                    <a:pt x="0" y="2835"/>
                    <a:pt x="0" y="6341"/>
                  </a:cubicBezTo>
                  <a:cubicBezTo>
                    <a:pt x="0" y="9837"/>
                    <a:pt x="2845" y="12681"/>
                    <a:pt x="6341" y="12681"/>
                  </a:cubicBezTo>
                  <a:cubicBezTo>
                    <a:pt x="9847" y="12681"/>
                    <a:pt x="12681" y="9837"/>
                    <a:pt x="12681" y="6341"/>
                  </a:cubicBezTo>
                  <a:cubicBezTo>
                    <a:pt x="12681" y="2835"/>
                    <a:pt x="9847" y="0"/>
                    <a:pt x="6341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6502" y="3054458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6340" y="3161"/>
                  </a:moveTo>
                  <a:cubicBezTo>
                    <a:pt x="8098" y="3161"/>
                    <a:pt x="9531" y="4583"/>
                    <a:pt x="9531" y="6341"/>
                  </a:cubicBezTo>
                  <a:cubicBezTo>
                    <a:pt x="9531" y="8099"/>
                    <a:pt x="8098" y="9521"/>
                    <a:pt x="6340" y="9521"/>
                  </a:cubicBezTo>
                  <a:cubicBezTo>
                    <a:pt x="4582" y="9521"/>
                    <a:pt x="3160" y="8099"/>
                    <a:pt x="3160" y="6341"/>
                  </a:cubicBezTo>
                  <a:cubicBezTo>
                    <a:pt x="3160" y="4583"/>
                    <a:pt x="4582" y="3161"/>
                    <a:pt x="6340" y="3161"/>
                  </a:cubicBezTo>
                  <a:close/>
                  <a:moveTo>
                    <a:pt x="6340" y="1"/>
                  </a:moveTo>
                  <a:cubicBezTo>
                    <a:pt x="2844" y="1"/>
                    <a:pt x="0" y="2845"/>
                    <a:pt x="0" y="6341"/>
                  </a:cubicBezTo>
                  <a:cubicBezTo>
                    <a:pt x="0" y="9848"/>
                    <a:pt x="2844" y="12682"/>
                    <a:pt x="6340" y="12682"/>
                  </a:cubicBezTo>
                  <a:cubicBezTo>
                    <a:pt x="9847" y="12682"/>
                    <a:pt x="12681" y="9848"/>
                    <a:pt x="12681" y="6341"/>
                  </a:cubicBezTo>
                  <a:cubicBezTo>
                    <a:pt x="12681" y="2845"/>
                    <a:pt x="9847" y="1"/>
                    <a:pt x="6340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4975" y="3786034"/>
              <a:ext cx="968461" cy="975253"/>
            </a:xfrm>
            <a:custGeom>
              <a:avLst/>
              <a:gdLst/>
              <a:ahLst/>
              <a:cxnLst/>
              <a:rect l="l" t="t" r="r" b="b"/>
              <a:pathLst>
                <a:path w="12682" h="12692" extrusionOk="0">
                  <a:moveTo>
                    <a:pt x="6341" y="3161"/>
                  </a:moveTo>
                  <a:cubicBezTo>
                    <a:pt x="8099" y="3161"/>
                    <a:pt x="9531" y="4593"/>
                    <a:pt x="9531" y="6351"/>
                  </a:cubicBezTo>
                  <a:cubicBezTo>
                    <a:pt x="9531" y="8109"/>
                    <a:pt x="8099" y="9531"/>
                    <a:pt x="6341" y="9531"/>
                  </a:cubicBezTo>
                  <a:cubicBezTo>
                    <a:pt x="4583" y="9531"/>
                    <a:pt x="3161" y="8109"/>
                    <a:pt x="3161" y="6351"/>
                  </a:cubicBezTo>
                  <a:cubicBezTo>
                    <a:pt x="3161" y="4593"/>
                    <a:pt x="4583" y="3161"/>
                    <a:pt x="6341" y="3161"/>
                  </a:cubicBezTo>
                  <a:close/>
                  <a:moveTo>
                    <a:pt x="6341" y="0"/>
                  </a:moveTo>
                  <a:cubicBezTo>
                    <a:pt x="2845" y="0"/>
                    <a:pt x="0" y="2845"/>
                    <a:pt x="0" y="6351"/>
                  </a:cubicBezTo>
                  <a:cubicBezTo>
                    <a:pt x="0" y="9847"/>
                    <a:pt x="2845" y="12692"/>
                    <a:pt x="6341" y="12692"/>
                  </a:cubicBezTo>
                  <a:cubicBezTo>
                    <a:pt x="9847" y="12692"/>
                    <a:pt x="12681" y="9847"/>
                    <a:pt x="12681" y="6351"/>
                  </a:cubicBezTo>
                  <a:cubicBezTo>
                    <a:pt x="12681" y="2845"/>
                    <a:pt x="9847" y="0"/>
                    <a:pt x="6341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5400000">
              <a:off x="1300334" y="1351667"/>
              <a:ext cx="974485" cy="968461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1" y="1"/>
                  </a:moveTo>
                  <a:lnTo>
                    <a:pt x="1" y="12682"/>
                  </a:lnTo>
                  <a:lnTo>
                    <a:pt x="12682" y="12682"/>
                  </a:lnTo>
                  <a:cubicBezTo>
                    <a:pt x="12682" y="5680"/>
                    <a:pt x="7013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4580"/>
                  </a:schemeClr>
                </a:gs>
                <a:gs pos="100000">
                  <a:schemeClr val="accent3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0800000" flipH="1">
              <a:off x="1303360" y="1348649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4580"/>
                  </a:schemeClr>
                </a:gs>
                <a:gs pos="100000">
                  <a:schemeClr val="accen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5400000" flipH="1">
              <a:off x="1300334" y="2325967"/>
              <a:ext cx="974485" cy="968461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1" y="1"/>
                  </a:moveTo>
                  <a:lnTo>
                    <a:pt x="1" y="12682"/>
                  </a:lnTo>
                  <a:lnTo>
                    <a:pt x="12682" y="12682"/>
                  </a:lnTo>
                  <a:cubicBezTo>
                    <a:pt x="12682" y="5680"/>
                    <a:pt x="7013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4580"/>
                  </a:schemeClr>
                </a:gs>
                <a:gs pos="100000">
                  <a:schemeClr val="accent3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03360" y="2322961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4580"/>
                  </a:schemeClr>
                </a:gs>
                <a:gs pos="100000">
                  <a:schemeClr val="accen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303340" y="3296600"/>
              <a:ext cx="487200" cy="490200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93274" y="3296600"/>
              <a:ext cx="487200" cy="490200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101" name="Google Shape;101;p4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334951" y="384124"/>
            <a:ext cx="365700" cy="3657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F9C11B"/>
              </a:gs>
              <a:gs pos="100000">
                <a:srgbClr val="AD081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8029037" y="3976372"/>
            <a:ext cx="780040" cy="785066"/>
            <a:chOff x="8029037" y="3976372"/>
            <a:chExt cx="780040" cy="785066"/>
          </a:xfrm>
        </p:grpSpPr>
        <p:sp>
          <p:nvSpPr>
            <p:cNvPr id="129" name="Google Shape;129;p4"/>
            <p:cNvSpPr/>
            <p:nvPr/>
          </p:nvSpPr>
          <p:spPr>
            <a:xfrm flipH="1">
              <a:off x="8029037" y="3977595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4580"/>
                  </a:schemeClr>
                </a:gs>
                <a:gs pos="100000">
                  <a:schemeClr val="l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flipH="1">
              <a:off x="8029037" y="3976372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9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275" name="Google Shape;275;p9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9" name="Google Shape;299;p9"/>
          <p:cNvSpPr txBox="1">
            <a:spLocks noGrp="1"/>
          </p:cNvSpPr>
          <p:nvPr>
            <p:ph type="title"/>
          </p:nvPr>
        </p:nvSpPr>
        <p:spPr>
          <a:xfrm>
            <a:off x="720000" y="1529250"/>
            <a:ext cx="5486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0" name="Google Shape;300;p9"/>
          <p:cNvSpPr txBox="1">
            <a:spLocks noGrp="1"/>
          </p:cNvSpPr>
          <p:nvPr>
            <p:ph type="subTitle" idx="1"/>
          </p:nvPr>
        </p:nvSpPr>
        <p:spPr>
          <a:xfrm>
            <a:off x="720000" y="2900850"/>
            <a:ext cx="548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9"/>
          <p:cNvGrpSpPr/>
          <p:nvPr/>
        </p:nvGrpSpPr>
        <p:grpSpPr>
          <a:xfrm flipH="1">
            <a:off x="6862332" y="382213"/>
            <a:ext cx="1945499" cy="4379075"/>
            <a:chOff x="334975" y="382213"/>
            <a:chExt cx="1945499" cy="4379075"/>
          </a:xfrm>
        </p:grpSpPr>
        <p:sp>
          <p:nvSpPr>
            <p:cNvPr id="302" name="Google Shape;302;p9"/>
            <p:cNvSpPr/>
            <p:nvPr/>
          </p:nvSpPr>
          <p:spPr>
            <a:xfrm>
              <a:off x="1303340" y="3297437"/>
              <a:ext cx="968400" cy="4902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3360" y="3786402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4580"/>
                  </a:schemeClr>
                </a:gs>
                <a:gs pos="100000">
                  <a:schemeClr val="l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3360" y="3784881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36463" y="382213"/>
              <a:ext cx="968461" cy="96646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0" y="1"/>
                  </a:moveTo>
                  <a:lnTo>
                    <a:pt x="0" y="12682"/>
                  </a:lnTo>
                  <a:lnTo>
                    <a:pt x="12681" y="12682"/>
                  </a:lnTo>
                  <a:cubicBezTo>
                    <a:pt x="12681" y="5680"/>
                    <a:pt x="7003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303358" y="382213"/>
              <a:ext cx="968385" cy="966464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12681" y="1"/>
                  </a:moveTo>
                  <a:cubicBezTo>
                    <a:pt x="5679" y="1"/>
                    <a:pt x="0" y="5680"/>
                    <a:pt x="0" y="12682"/>
                  </a:cubicBezTo>
                  <a:lnTo>
                    <a:pt x="12681" y="12682"/>
                  </a:lnTo>
                  <a:lnTo>
                    <a:pt x="12681" y="1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34975" y="1348600"/>
              <a:ext cx="968461" cy="3412663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0" y="1"/>
                  </a:moveTo>
                  <a:lnTo>
                    <a:pt x="0" y="12681"/>
                  </a:lnTo>
                  <a:lnTo>
                    <a:pt x="12681" y="12681"/>
                  </a:lnTo>
                  <a:lnTo>
                    <a:pt x="12681" y="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alpha val="24580"/>
                  </a:schemeClr>
                </a:gs>
                <a:gs pos="100000">
                  <a:schemeClr val="accent5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34975" y="2322958"/>
              <a:ext cx="968461" cy="974485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1" y="3151"/>
                  </a:moveTo>
                  <a:cubicBezTo>
                    <a:pt x="8099" y="3151"/>
                    <a:pt x="9531" y="4583"/>
                    <a:pt x="9531" y="6341"/>
                  </a:cubicBezTo>
                  <a:cubicBezTo>
                    <a:pt x="9531" y="8099"/>
                    <a:pt x="8099" y="9521"/>
                    <a:pt x="6341" y="9521"/>
                  </a:cubicBezTo>
                  <a:cubicBezTo>
                    <a:pt x="4583" y="9521"/>
                    <a:pt x="3161" y="8099"/>
                    <a:pt x="3161" y="6341"/>
                  </a:cubicBezTo>
                  <a:cubicBezTo>
                    <a:pt x="3161" y="4583"/>
                    <a:pt x="4583" y="3151"/>
                    <a:pt x="6341" y="3151"/>
                  </a:cubicBezTo>
                  <a:close/>
                  <a:moveTo>
                    <a:pt x="6341" y="0"/>
                  </a:moveTo>
                  <a:cubicBezTo>
                    <a:pt x="2845" y="0"/>
                    <a:pt x="0" y="2835"/>
                    <a:pt x="0" y="6341"/>
                  </a:cubicBezTo>
                  <a:cubicBezTo>
                    <a:pt x="0" y="9837"/>
                    <a:pt x="2845" y="12681"/>
                    <a:pt x="6341" y="12681"/>
                  </a:cubicBezTo>
                  <a:cubicBezTo>
                    <a:pt x="9847" y="12681"/>
                    <a:pt x="12681" y="9837"/>
                    <a:pt x="12681" y="6341"/>
                  </a:cubicBezTo>
                  <a:cubicBezTo>
                    <a:pt x="12681" y="2835"/>
                    <a:pt x="9847" y="0"/>
                    <a:pt x="6341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36502" y="3054458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6340" y="3161"/>
                  </a:moveTo>
                  <a:cubicBezTo>
                    <a:pt x="8098" y="3161"/>
                    <a:pt x="9531" y="4583"/>
                    <a:pt x="9531" y="6341"/>
                  </a:cubicBezTo>
                  <a:cubicBezTo>
                    <a:pt x="9531" y="8099"/>
                    <a:pt x="8098" y="9521"/>
                    <a:pt x="6340" y="9521"/>
                  </a:cubicBezTo>
                  <a:cubicBezTo>
                    <a:pt x="4582" y="9521"/>
                    <a:pt x="3160" y="8099"/>
                    <a:pt x="3160" y="6341"/>
                  </a:cubicBezTo>
                  <a:cubicBezTo>
                    <a:pt x="3160" y="4583"/>
                    <a:pt x="4582" y="3161"/>
                    <a:pt x="6340" y="3161"/>
                  </a:cubicBezTo>
                  <a:close/>
                  <a:moveTo>
                    <a:pt x="6340" y="1"/>
                  </a:moveTo>
                  <a:cubicBezTo>
                    <a:pt x="2844" y="1"/>
                    <a:pt x="0" y="2845"/>
                    <a:pt x="0" y="6341"/>
                  </a:cubicBezTo>
                  <a:cubicBezTo>
                    <a:pt x="0" y="9848"/>
                    <a:pt x="2844" y="12682"/>
                    <a:pt x="6340" y="12682"/>
                  </a:cubicBezTo>
                  <a:cubicBezTo>
                    <a:pt x="9847" y="12682"/>
                    <a:pt x="12681" y="9848"/>
                    <a:pt x="12681" y="6341"/>
                  </a:cubicBezTo>
                  <a:cubicBezTo>
                    <a:pt x="12681" y="2845"/>
                    <a:pt x="9847" y="1"/>
                    <a:pt x="6340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34975" y="3786034"/>
              <a:ext cx="968461" cy="975253"/>
            </a:xfrm>
            <a:custGeom>
              <a:avLst/>
              <a:gdLst/>
              <a:ahLst/>
              <a:cxnLst/>
              <a:rect l="l" t="t" r="r" b="b"/>
              <a:pathLst>
                <a:path w="12682" h="12692" extrusionOk="0">
                  <a:moveTo>
                    <a:pt x="6341" y="3161"/>
                  </a:moveTo>
                  <a:cubicBezTo>
                    <a:pt x="8099" y="3161"/>
                    <a:pt x="9531" y="4593"/>
                    <a:pt x="9531" y="6351"/>
                  </a:cubicBezTo>
                  <a:cubicBezTo>
                    <a:pt x="9531" y="8109"/>
                    <a:pt x="8099" y="9531"/>
                    <a:pt x="6341" y="9531"/>
                  </a:cubicBezTo>
                  <a:cubicBezTo>
                    <a:pt x="4583" y="9531"/>
                    <a:pt x="3161" y="8109"/>
                    <a:pt x="3161" y="6351"/>
                  </a:cubicBezTo>
                  <a:cubicBezTo>
                    <a:pt x="3161" y="4593"/>
                    <a:pt x="4583" y="3161"/>
                    <a:pt x="6341" y="3161"/>
                  </a:cubicBezTo>
                  <a:close/>
                  <a:moveTo>
                    <a:pt x="6341" y="0"/>
                  </a:moveTo>
                  <a:cubicBezTo>
                    <a:pt x="2845" y="0"/>
                    <a:pt x="0" y="2845"/>
                    <a:pt x="0" y="6351"/>
                  </a:cubicBezTo>
                  <a:cubicBezTo>
                    <a:pt x="0" y="9847"/>
                    <a:pt x="2845" y="12692"/>
                    <a:pt x="6341" y="12692"/>
                  </a:cubicBezTo>
                  <a:cubicBezTo>
                    <a:pt x="9847" y="12692"/>
                    <a:pt x="12681" y="9847"/>
                    <a:pt x="12681" y="6351"/>
                  </a:cubicBezTo>
                  <a:cubicBezTo>
                    <a:pt x="12681" y="2845"/>
                    <a:pt x="9847" y="0"/>
                    <a:pt x="6341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5400000">
              <a:off x="1300334" y="1351667"/>
              <a:ext cx="974485" cy="968461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1" y="1"/>
                  </a:moveTo>
                  <a:lnTo>
                    <a:pt x="1" y="12682"/>
                  </a:lnTo>
                  <a:lnTo>
                    <a:pt x="12682" y="12682"/>
                  </a:lnTo>
                  <a:cubicBezTo>
                    <a:pt x="12682" y="5680"/>
                    <a:pt x="7013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4580"/>
                  </a:schemeClr>
                </a:gs>
                <a:gs pos="100000">
                  <a:schemeClr val="accent3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 flipH="1">
              <a:off x="1303360" y="1348649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4580"/>
                  </a:schemeClr>
                </a:gs>
                <a:gs pos="100000">
                  <a:schemeClr val="accen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5400000" flipH="1">
              <a:off x="1300334" y="2325967"/>
              <a:ext cx="974485" cy="968461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1" y="1"/>
                  </a:moveTo>
                  <a:lnTo>
                    <a:pt x="1" y="12682"/>
                  </a:lnTo>
                  <a:lnTo>
                    <a:pt x="12682" y="12682"/>
                  </a:lnTo>
                  <a:cubicBezTo>
                    <a:pt x="12682" y="5680"/>
                    <a:pt x="7013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4580"/>
                  </a:schemeClr>
                </a:gs>
                <a:gs pos="100000">
                  <a:schemeClr val="accent3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303360" y="2322961"/>
              <a:ext cx="968385" cy="974485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4580"/>
                  </a:schemeClr>
                </a:gs>
                <a:gs pos="100000">
                  <a:schemeClr val="accen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303340" y="3296600"/>
              <a:ext cx="487200" cy="490200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793274" y="3296600"/>
              <a:ext cx="487200" cy="490200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4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778" name="Google Shape;778;p24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4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4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4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4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4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4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4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4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4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4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4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4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4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4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4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4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4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4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4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4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4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4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4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2" name="Google Shape;802;p24"/>
          <p:cNvGrpSpPr/>
          <p:nvPr/>
        </p:nvGrpSpPr>
        <p:grpSpPr>
          <a:xfrm>
            <a:off x="8029037" y="3976372"/>
            <a:ext cx="780040" cy="785066"/>
            <a:chOff x="8029037" y="3976372"/>
            <a:chExt cx="780040" cy="785066"/>
          </a:xfrm>
        </p:grpSpPr>
        <p:sp>
          <p:nvSpPr>
            <p:cNvPr id="803" name="Google Shape;803;p24"/>
            <p:cNvSpPr/>
            <p:nvPr/>
          </p:nvSpPr>
          <p:spPr>
            <a:xfrm flipH="1">
              <a:off x="8029037" y="3977595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24580"/>
                  </a:schemeClr>
                </a:gs>
                <a:gs pos="100000">
                  <a:schemeClr val="accent4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 flipH="1">
              <a:off x="8029037" y="3976372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24580"/>
                  </a:schemeClr>
                </a:gs>
                <a:gs pos="100000">
                  <a:schemeClr val="accent5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25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807" name="Google Shape;807;p25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5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5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5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5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5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5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5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5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5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5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5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5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5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5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5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5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5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5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5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5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5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5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5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1" name="Google Shape;831;p25"/>
          <p:cNvGrpSpPr/>
          <p:nvPr/>
        </p:nvGrpSpPr>
        <p:grpSpPr>
          <a:xfrm>
            <a:off x="8029037" y="3976372"/>
            <a:ext cx="780040" cy="785066"/>
            <a:chOff x="8029037" y="3976372"/>
            <a:chExt cx="780040" cy="785066"/>
          </a:xfrm>
        </p:grpSpPr>
        <p:sp>
          <p:nvSpPr>
            <p:cNvPr id="832" name="Google Shape;832;p25"/>
            <p:cNvSpPr/>
            <p:nvPr/>
          </p:nvSpPr>
          <p:spPr>
            <a:xfrm flipH="1">
              <a:off x="8029037" y="3977595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4580"/>
                  </a:schemeClr>
                </a:gs>
                <a:gs pos="100000">
                  <a:schemeClr val="accent3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 flipH="1">
              <a:off x="8029037" y="3976372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24580"/>
                  </a:schemeClr>
                </a:gs>
                <a:gs pos="100000">
                  <a:schemeClr val="accen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26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836" name="Google Shape;836;p26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6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6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6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6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6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6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6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6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6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6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6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6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6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6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6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6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6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6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6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6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6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6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6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0" name="Google Shape;860;p26"/>
          <p:cNvGrpSpPr/>
          <p:nvPr/>
        </p:nvGrpSpPr>
        <p:grpSpPr>
          <a:xfrm>
            <a:off x="8029037" y="3976372"/>
            <a:ext cx="780040" cy="785066"/>
            <a:chOff x="8029037" y="3976372"/>
            <a:chExt cx="780040" cy="785066"/>
          </a:xfrm>
        </p:grpSpPr>
        <p:sp>
          <p:nvSpPr>
            <p:cNvPr id="861" name="Google Shape;861;p26"/>
            <p:cNvSpPr/>
            <p:nvPr/>
          </p:nvSpPr>
          <p:spPr>
            <a:xfrm flipH="1">
              <a:off x="8029037" y="3977595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lnTo>
                    <a:pt x="0" y="12681"/>
                  </a:lnTo>
                  <a:lnTo>
                    <a:pt x="12681" y="12681"/>
                  </a:ln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24580"/>
                  </a:schemeClr>
                </a:gs>
                <a:gs pos="100000">
                  <a:schemeClr val="lt2">
                    <a:alpha val="2458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 flipH="1">
              <a:off x="8029037" y="3976372"/>
              <a:ext cx="780040" cy="783843"/>
            </a:xfrm>
            <a:custGeom>
              <a:avLst/>
              <a:gdLst/>
              <a:ahLst/>
              <a:cxnLst/>
              <a:rect l="l" t="t" r="r" b="b"/>
              <a:pathLst>
                <a:path w="12681" h="12682" extrusionOk="0">
                  <a:moveTo>
                    <a:pt x="0" y="0"/>
                  </a:moveTo>
                  <a:cubicBezTo>
                    <a:pt x="0" y="7003"/>
                    <a:pt x="5679" y="12681"/>
                    <a:pt x="12681" y="12681"/>
                  </a:cubicBezTo>
                  <a:cubicBezTo>
                    <a:pt x="12681" y="5679"/>
                    <a:pt x="7003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24580"/>
                  </a:schemeClr>
                </a:gs>
                <a:gs pos="100000">
                  <a:schemeClr val="accent1">
                    <a:alpha val="245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2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27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865" name="Google Shape;865;p27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7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7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7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7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7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7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7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7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7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27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27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7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7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7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7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7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7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7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7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7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7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7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7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9" name="Google Shape;889;p27"/>
          <p:cNvSpPr/>
          <p:nvPr/>
        </p:nvSpPr>
        <p:spPr>
          <a:xfrm rot="-5400000" flipH="1">
            <a:off x="4090775" y="537625"/>
            <a:ext cx="963300" cy="6423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7"/>
          <p:cNvSpPr/>
          <p:nvPr/>
        </p:nvSpPr>
        <p:spPr>
          <a:xfrm rot="-5400000">
            <a:off x="4131818" y="415858"/>
            <a:ext cx="880353" cy="885838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24580"/>
                </a:schemeClr>
              </a:gs>
              <a:gs pos="100000">
                <a:schemeClr val="accent4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7"/>
          <p:cNvSpPr/>
          <p:nvPr/>
        </p:nvSpPr>
        <p:spPr>
          <a:xfrm rot="-5400000" flipH="1">
            <a:off x="4090775" y="3954371"/>
            <a:ext cx="963300" cy="6423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7"/>
          <p:cNvSpPr/>
          <p:nvPr/>
        </p:nvSpPr>
        <p:spPr>
          <a:xfrm rot="-5400000">
            <a:off x="4131818" y="3832605"/>
            <a:ext cx="880353" cy="885838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4580"/>
                </a:schemeClr>
              </a:gs>
              <a:gs pos="100000">
                <a:schemeClr val="lt2">
                  <a:alpha val="2458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7"/>
          <p:cNvSpPr/>
          <p:nvPr/>
        </p:nvSpPr>
        <p:spPr>
          <a:xfrm rot="5400000" flipH="1">
            <a:off x="334949" y="2023038"/>
            <a:ext cx="640200" cy="640200"/>
          </a:xfrm>
          <a:prstGeom prst="star4">
            <a:avLst>
              <a:gd name="adj" fmla="val 125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7"/>
          <p:cNvSpPr/>
          <p:nvPr/>
        </p:nvSpPr>
        <p:spPr>
          <a:xfrm rot="5400000" flipH="1">
            <a:off x="8178774" y="2023038"/>
            <a:ext cx="640200" cy="640200"/>
          </a:xfrm>
          <a:prstGeom prst="star4">
            <a:avLst>
              <a:gd name="adj" fmla="val 125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28"/>
          <p:cNvGrpSpPr/>
          <p:nvPr/>
        </p:nvGrpSpPr>
        <p:grpSpPr>
          <a:xfrm>
            <a:off x="-49650" y="-79950"/>
            <a:ext cx="9243300" cy="5303400"/>
            <a:chOff x="-49650" y="-79950"/>
            <a:chExt cx="9243300" cy="5303400"/>
          </a:xfrm>
        </p:grpSpPr>
        <p:cxnSp>
          <p:nvCxnSpPr>
            <p:cNvPr id="897" name="Google Shape;897;p28"/>
            <p:cNvCxnSpPr/>
            <p:nvPr/>
          </p:nvCxnSpPr>
          <p:spPr>
            <a:xfrm rot="10800000">
              <a:off x="32317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8"/>
            <p:cNvCxnSpPr/>
            <p:nvPr/>
          </p:nvCxnSpPr>
          <p:spPr>
            <a:xfrm>
              <a:off x="-49650" y="861161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8"/>
            <p:cNvCxnSpPr/>
            <p:nvPr/>
          </p:nvCxnSpPr>
          <p:spPr>
            <a:xfrm>
              <a:off x="-49650" y="1349897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8"/>
            <p:cNvCxnSpPr/>
            <p:nvPr/>
          </p:nvCxnSpPr>
          <p:spPr>
            <a:xfrm>
              <a:off x="-49650" y="1838633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8"/>
            <p:cNvCxnSpPr/>
            <p:nvPr/>
          </p:nvCxnSpPr>
          <p:spPr>
            <a:xfrm>
              <a:off x="-49650" y="2327369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8"/>
            <p:cNvCxnSpPr/>
            <p:nvPr/>
          </p:nvCxnSpPr>
          <p:spPr>
            <a:xfrm>
              <a:off x="-49650" y="2816106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8"/>
            <p:cNvCxnSpPr/>
            <p:nvPr/>
          </p:nvCxnSpPr>
          <p:spPr>
            <a:xfrm>
              <a:off x="-49650" y="3304842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8"/>
            <p:cNvCxnSpPr/>
            <p:nvPr/>
          </p:nvCxnSpPr>
          <p:spPr>
            <a:xfrm>
              <a:off x="-49650" y="3793578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8"/>
            <p:cNvCxnSpPr/>
            <p:nvPr/>
          </p:nvCxnSpPr>
          <p:spPr>
            <a:xfrm>
              <a:off x="-49650" y="4282314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8"/>
            <p:cNvCxnSpPr/>
            <p:nvPr/>
          </p:nvCxnSpPr>
          <p:spPr>
            <a:xfrm>
              <a:off x="-49650" y="4771050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8"/>
            <p:cNvCxnSpPr/>
            <p:nvPr/>
          </p:nvCxnSpPr>
          <p:spPr>
            <a:xfrm rot="10800000">
              <a:off x="97684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8"/>
            <p:cNvCxnSpPr/>
            <p:nvPr/>
          </p:nvCxnSpPr>
          <p:spPr>
            <a:xfrm rot="10800000">
              <a:off x="163050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8"/>
            <p:cNvCxnSpPr/>
            <p:nvPr/>
          </p:nvCxnSpPr>
          <p:spPr>
            <a:xfrm rot="10800000">
              <a:off x="228417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8"/>
            <p:cNvCxnSpPr/>
            <p:nvPr/>
          </p:nvCxnSpPr>
          <p:spPr>
            <a:xfrm>
              <a:off x="-49650" y="372425"/>
              <a:ext cx="924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8"/>
            <p:cNvCxnSpPr/>
            <p:nvPr/>
          </p:nvCxnSpPr>
          <p:spPr>
            <a:xfrm rot="10800000">
              <a:off x="293783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8"/>
            <p:cNvCxnSpPr/>
            <p:nvPr/>
          </p:nvCxnSpPr>
          <p:spPr>
            <a:xfrm rot="10800000">
              <a:off x="359150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8"/>
            <p:cNvCxnSpPr/>
            <p:nvPr/>
          </p:nvCxnSpPr>
          <p:spPr>
            <a:xfrm rot="10800000">
              <a:off x="424516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8"/>
            <p:cNvCxnSpPr/>
            <p:nvPr/>
          </p:nvCxnSpPr>
          <p:spPr>
            <a:xfrm rot="10800000">
              <a:off x="489883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8"/>
            <p:cNvCxnSpPr/>
            <p:nvPr/>
          </p:nvCxnSpPr>
          <p:spPr>
            <a:xfrm rot="10800000">
              <a:off x="555249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8"/>
            <p:cNvCxnSpPr/>
            <p:nvPr/>
          </p:nvCxnSpPr>
          <p:spPr>
            <a:xfrm rot="10800000">
              <a:off x="620616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8"/>
            <p:cNvCxnSpPr/>
            <p:nvPr/>
          </p:nvCxnSpPr>
          <p:spPr>
            <a:xfrm rot="10800000">
              <a:off x="685982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8"/>
            <p:cNvCxnSpPr/>
            <p:nvPr/>
          </p:nvCxnSpPr>
          <p:spPr>
            <a:xfrm rot="10800000">
              <a:off x="751349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8"/>
            <p:cNvCxnSpPr/>
            <p:nvPr/>
          </p:nvCxnSpPr>
          <p:spPr>
            <a:xfrm rot="10800000">
              <a:off x="8167155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8"/>
            <p:cNvCxnSpPr/>
            <p:nvPr/>
          </p:nvCxnSpPr>
          <p:spPr>
            <a:xfrm rot="10800000">
              <a:off x="8820820" y="-79950"/>
              <a:ext cx="0" cy="5303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1" name="Google Shape;921;p28"/>
          <p:cNvSpPr/>
          <p:nvPr/>
        </p:nvSpPr>
        <p:spPr>
          <a:xfrm rot="5400000">
            <a:off x="330561" y="383055"/>
            <a:ext cx="848584" cy="844621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1" y="1"/>
                </a:moveTo>
                <a:lnTo>
                  <a:pt x="1" y="12682"/>
                </a:lnTo>
                <a:lnTo>
                  <a:pt x="12682" y="12682"/>
                </a:lnTo>
                <a:cubicBezTo>
                  <a:pt x="12682" y="5680"/>
                  <a:pt x="7013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4580"/>
                </a:schemeClr>
              </a:gs>
              <a:gs pos="100000">
                <a:schemeClr val="accent3">
                  <a:alpha val="2458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8"/>
          <p:cNvSpPr/>
          <p:nvPr/>
        </p:nvSpPr>
        <p:spPr>
          <a:xfrm flipH="1">
            <a:off x="523213" y="571755"/>
            <a:ext cx="762664" cy="766976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lt2">
                  <a:alpha val="24580"/>
                </a:schemeClr>
              </a:gs>
              <a:gs pos="100000">
                <a:schemeClr val="accent1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8"/>
          <p:cNvSpPr/>
          <p:nvPr/>
        </p:nvSpPr>
        <p:spPr>
          <a:xfrm rot="-5400000" flipH="1">
            <a:off x="7961749" y="383055"/>
            <a:ext cx="848584" cy="844621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1" y="1"/>
                </a:moveTo>
                <a:lnTo>
                  <a:pt x="1" y="12682"/>
                </a:lnTo>
                <a:lnTo>
                  <a:pt x="12682" y="12682"/>
                </a:lnTo>
                <a:cubicBezTo>
                  <a:pt x="12682" y="5680"/>
                  <a:pt x="7013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24580"/>
                </a:schemeClr>
              </a:gs>
              <a:gs pos="100000">
                <a:schemeClr val="accent4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8"/>
          <p:cNvSpPr/>
          <p:nvPr/>
        </p:nvSpPr>
        <p:spPr>
          <a:xfrm>
            <a:off x="7855005" y="571755"/>
            <a:ext cx="762664" cy="766976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lt2">
                  <a:alpha val="24580"/>
                </a:schemeClr>
              </a:gs>
              <a:gs pos="100000">
                <a:schemeClr val="accent1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8"/>
          <p:cNvSpPr/>
          <p:nvPr/>
        </p:nvSpPr>
        <p:spPr>
          <a:xfrm rot="-5400000">
            <a:off x="7961749" y="3914962"/>
            <a:ext cx="848584" cy="844621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1" y="1"/>
                </a:moveTo>
                <a:lnTo>
                  <a:pt x="1" y="12682"/>
                </a:lnTo>
                <a:lnTo>
                  <a:pt x="12682" y="12682"/>
                </a:lnTo>
                <a:cubicBezTo>
                  <a:pt x="12682" y="5680"/>
                  <a:pt x="7013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4580"/>
                </a:schemeClr>
              </a:gs>
              <a:gs pos="100000">
                <a:schemeClr val="accent3">
                  <a:alpha val="2458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8"/>
          <p:cNvSpPr/>
          <p:nvPr/>
        </p:nvSpPr>
        <p:spPr>
          <a:xfrm rot="10800000" flipH="1">
            <a:off x="7855005" y="3803907"/>
            <a:ext cx="762664" cy="766976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lt2">
                  <a:alpha val="24580"/>
                </a:schemeClr>
              </a:gs>
              <a:gs pos="100000">
                <a:schemeClr val="accent1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8"/>
          <p:cNvSpPr/>
          <p:nvPr/>
        </p:nvSpPr>
        <p:spPr>
          <a:xfrm rot="5400000" flipH="1">
            <a:off x="330548" y="3914962"/>
            <a:ext cx="848584" cy="844621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1" y="1"/>
                </a:moveTo>
                <a:lnTo>
                  <a:pt x="1" y="12682"/>
                </a:lnTo>
                <a:lnTo>
                  <a:pt x="12682" y="12682"/>
                </a:lnTo>
                <a:cubicBezTo>
                  <a:pt x="12682" y="5680"/>
                  <a:pt x="7013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24580"/>
                </a:schemeClr>
              </a:gs>
              <a:gs pos="100000">
                <a:schemeClr val="accent4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>
            <a:off x="523213" y="3803907"/>
            <a:ext cx="762664" cy="766976"/>
          </a:xfrm>
          <a:custGeom>
            <a:avLst/>
            <a:gdLst/>
            <a:ahLst/>
            <a:cxnLst/>
            <a:rect l="l" t="t" r="r" b="b"/>
            <a:pathLst>
              <a:path w="12682" h="12682" extrusionOk="0">
                <a:moveTo>
                  <a:pt x="6341" y="3151"/>
                </a:moveTo>
                <a:cubicBezTo>
                  <a:pt x="8099" y="3151"/>
                  <a:pt x="9531" y="4583"/>
                  <a:pt x="9531" y="6341"/>
                </a:cubicBezTo>
                <a:cubicBezTo>
                  <a:pt x="9531" y="8099"/>
                  <a:pt x="8099" y="9521"/>
                  <a:pt x="6341" y="9521"/>
                </a:cubicBezTo>
                <a:cubicBezTo>
                  <a:pt x="4583" y="9521"/>
                  <a:pt x="3161" y="8099"/>
                  <a:pt x="3161" y="6341"/>
                </a:cubicBezTo>
                <a:cubicBezTo>
                  <a:pt x="3161" y="4583"/>
                  <a:pt x="4583" y="3151"/>
                  <a:pt x="6341" y="3151"/>
                </a:cubicBezTo>
                <a:close/>
                <a:moveTo>
                  <a:pt x="6341" y="0"/>
                </a:moveTo>
                <a:cubicBezTo>
                  <a:pt x="2845" y="0"/>
                  <a:pt x="0" y="2835"/>
                  <a:pt x="0" y="6341"/>
                </a:cubicBezTo>
                <a:cubicBezTo>
                  <a:pt x="0" y="9837"/>
                  <a:pt x="2845" y="12681"/>
                  <a:pt x="6341" y="12681"/>
                </a:cubicBezTo>
                <a:cubicBezTo>
                  <a:pt x="9847" y="12681"/>
                  <a:pt x="12681" y="9837"/>
                  <a:pt x="12681" y="6341"/>
                </a:cubicBezTo>
                <a:cubicBezTo>
                  <a:pt x="12681" y="2835"/>
                  <a:pt x="9847" y="0"/>
                  <a:pt x="6341" y="0"/>
                </a:cubicBezTo>
                <a:close/>
              </a:path>
            </a:pathLst>
          </a:custGeom>
          <a:gradFill>
            <a:gsLst>
              <a:gs pos="0">
                <a:schemeClr val="lt2">
                  <a:alpha val="24580"/>
                </a:schemeClr>
              </a:gs>
              <a:gs pos="100000">
                <a:schemeClr val="accent1">
                  <a:alpha val="2458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Exa"/>
              <a:buNone/>
              <a:defRPr sz="35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Meru" TargetMode="External"/><Relationship Id="rId7" Type="http://schemas.openxmlformats.org/officeDocument/2006/relationships/hyperlink" Target="https://id.wikipedia.org/wiki/Gapur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Gerbang" TargetMode="External"/><Relationship Id="rId5" Type="http://schemas.openxmlformats.org/officeDocument/2006/relationships/hyperlink" Target="https://id.wikipedia.org/wiki/India" TargetMode="External"/><Relationship Id="rId4" Type="http://schemas.openxmlformats.org/officeDocument/2006/relationships/hyperlink" Target="https://id.wikipedia.org/wiki/Pagod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Padmasan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ahasa_Sansker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id.wikipedia.org/wiki/Puri_di_Pulau_Bali" TargetMode="External"/><Relationship Id="rId4" Type="http://schemas.openxmlformats.org/officeDocument/2006/relationships/hyperlink" Target="https://id.wikipedia.org/wiki/Bal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1"/>
          <p:cNvSpPr txBox="1">
            <a:spLocks noGrp="1"/>
          </p:cNvSpPr>
          <p:nvPr>
            <p:ph type="subTitle" idx="1"/>
          </p:nvPr>
        </p:nvSpPr>
        <p:spPr>
          <a:xfrm>
            <a:off x="3505200" y="2495550"/>
            <a:ext cx="3885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 Nyoman Gunarsa,M.Psi.</a:t>
            </a:r>
            <a:r>
              <a:rPr lang="en" i="1" dirty="0" smtClean="0"/>
              <a:t>Psikolog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939" name="Google Shape;939;p31"/>
          <p:cNvSpPr txBox="1">
            <a:spLocks noGrp="1"/>
          </p:cNvSpPr>
          <p:nvPr>
            <p:ph type="ctrTitle"/>
          </p:nvPr>
        </p:nvSpPr>
        <p:spPr>
          <a:xfrm>
            <a:off x="2590800" y="1885950"/>
            <a:ext cx="57531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Manajemen Pengelolaan Pura</a:t>
            </a:r>
            <a:br>
              <a:rPr lang="en" sz="3600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62350"/>
            <a:ext cx="20574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8" y="3562350"/>
            <a:ext cx="2057399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3562350"/>
            <a:ext cx="2133602" cy="165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63246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Tata </a:t>
            </a:r>
            <a:r>
              <a:rPr lang="en" sz="7200" dirty="0" smtClean="0"/>
              <a:t>Letak</a:t>
            </a:r>
            <a:endParaRPr sz="7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Tata Letak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just">
              <a:buFont typeface="Arial" pitchFamily="34" charset="0"/>
              <a:buChar char="•"/>
            </a:pPr>
            <a:r>
              <a:rPr lang="id-ID" sz="1400" dirty="0"/>
              <a:t>Pelinggih </a:t>
            </a:r>
            <a:r>
              <a:rPr lang="id-ID" sz="1400" dirty="0">
                <a:hlinkClick r:id="rId3" tooltip="Meru"/>
              </a:rPr>
              <a:t>Meru</a:t>
            </a:r>
            <a:r>
              <a:rPr lang="id-ID" sz="1400" dirty="0"/>
              <a:t> berbentuk atap bersusun tinggi serupa </a:t>
            </a:r>
            <a:r>
              <a:rPr lang="id-ID" sz="1400" dirty="0">
                <a:hlinkClick r:id="rId4" tooltip="Pagoda"/>
              </a:rPr>
              <a:t>pagoda</a:t>
            </a:r>
            <a:r>
              <a:rPr lang="id-ID" sz="1400" dirty="0"/>
              <a:t> ini adalah salah satu ciri khas arsitektur pura</a:t>
            </a:r>
            <a:r>
              <a:rPr lang="id-ID" sz="1400" dirty="0" smtClean="0"/>
              <a:t>.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/>
          </a:p>
          <a:p>
            <a:pPr marL="438150" indent="-285750" algn="just">
              <a:buFont typeface="Arial" pitchFamily="34" charset="0"/>
              <a:buChar char="•"/>
            </a:pPr>
            <a:r>
              <a:rPr lang="id-ID" sz="1400" dirty="0"/>
              <a:t>Tidak seperti candi atau kuil Hindu di </a:t>
            </a:r>
            <a:r>
              <a:rPr lang="id-ID" sz="1400" dirty="0">
                <a:hlinkClick r:id="rId5" tooltip="India"/>
              </a:rPr>
              <a:t>India</a:t>
            </a:r>
            <a:r>
              <a:rPr lang="id-ID" sz="1400" dirty="0"/>
              <a:t> yang berupa bangunan tertutup, pura dirancang sebagai tempat ibadah di udara terbuka yang terdiri dari beberapa zona yang dikelilingi tembok. 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 smtClean="0"/>
          </a:p>
          <a:p>
            <a:pPr marL="438150" indent="-285750" algn="just">
              <a:buFont typeface="Arial" pitchFamily="34" charset="0"/>
              <a:buChar char="•"/>
            </a:pPr>
            <a:r>
              <a:rPr lang="en-US" sz="1400" dirty="0" err="1" smtClean="0"/>
              <a:t>Tiap</a:t>
            </a:r>
            <a:r>
              <a:rPr lang="en-US" sz="1400" dirty="0" smtClean="0"/>
              <a:t> </a:t>
            </a:r>
            <a:r>
              <a:rPr lang="en-US" sz="1400" dirty="0" err="1" smtClean="0"/>
              <a:t>zona</a:t>
            </a:r>
            <a:r>
              <a:rPr lang="en-US" sz="1400" dirty="0" smtClean="0"/>
              <a:t> </a:t>
            </a:r>
            <a:r>
              <a:rPr lang="id-ID" sz="1400" dirty="0"/>
              <a:t>dihubungkan dengan </a:t>
            </a:r>
            <a:r>
              <a:rPr lang="id-ID" sz="1400" dirty="0">
                <a:hlinkClick r:id="rId6" tooltip="Gerbang"/>
              </a:rPr>
              <a:t>gerbang</a:t>
            </a:r>
            <a:r>
              <a:rPr lang="id-ID" sz="1400" dirty="0"/>
              <a:t> atau </a:t>
            </a:r>
            <a:r>
              <a:rPr lang="id-ID" sz="1400" dirty="0">
                <a:hlinkClick r:id="rId7" tooltip="Gapura"/>
              </a:rPr>
              <a:t>gapura</a:t>
            </a:r>
            <a:r>
              <a:rPr lang="id-ID" sz="1400" dirty="0"/>
              <a:t> yang penuh ukiran. 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 smtClean="0"/>
          </a:p>
          <a:p>
            <a:pPr marL="438150" indent="-285750" algn="just">
              <a:buFont typeface="Arial" pitchFamily="34" charset="0"/>
              <a:buChar char="•"/>
            </a:pP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dikelilingi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tembok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di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terdapat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bangunan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pelinggih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suci</a:t>
            </a:r>
            <a:r>
              <a:rPr lang="en-US" sz="1400" dirty="0" smtClean="0"/>
              <a:t> </a:t>
            </a:r>
            <a:r>
              <a:rPr lang="en-US" sz="1400" dirty="0" err="1" smtClean="0"/>
              <a:t>bersemayam</a:t>
            </a:r>
            <a:r>
              <a:rPr lang="en-US" sz="1400" dirty="0" smtClean="0"/>
              <a:t> </a:t>
            </a:r>
            <a:r>
              <a:rPr lang="en-US" sz="1400" dirty="0" err="1" smtClean="0"/>
              <a:t>Hyang</a:t>
            </a:r>
            <a:r>
              <a:rPr lang="en-US" sz="1400" dirty="0" smtClean="0"/>
              <a:t>, </a:t>
            </a:r>
            <a:r>
              <a:rPr lang="en-US" sz="1400" dirty="0" err="1" smtClean="0"/>
              <a:t>meru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menara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atap</a:t>
            </a:r>
            <a:r>
              <a:rPr lang="en-US" sz="1400" dirty="0" smtClean="0"/>
              <a:t> </a:t>
            </a:r>
            <a:r>
              <a:rPr lang="en-US" sz="1400" dirty="0" err="1" smtClean="0"/>
              <a:t>bersusun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bale (</a:t>
            </a:r>
            <a:r>
              <a:rPr lang="en-US" sz="1400" dirty="0" err="1" smtClean="0"/>
              <a:t>pendopo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paviliun</a:t>
            </a:r>
            <a:r>
              <a:rPr lang="en-US" sz="1400" dirty="0" smtClean="0"/>
              <a:t>).</a:t>
            </a:r>
          </a:p>
          <a:p>
            <a:pPr marL="438150" indent="-285750" algn="just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94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73914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Struktur Pura</a:t>
            </a:r>
            <a:endParaRPr sz="72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Struktur Pura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just">
              <a:buFont typeface="Arial" pitchFamily="34" charset="0"/>
              <a:buChar char="•"/>
            </a:pPr>
            <a:r>
              <a:rPr lang="en-US" sz="1400" b="1" dirty="0" err="1" smtClean="0"/>
              <a:t>Nista</a:t>
            </a:r>
            <a:r>
              <a:rPr lang="en-US" sz="1400" b="1" dirty="0" smtClean="0"/>
              <a:t> Mandala (</a:t>
            </a:r>
            <a:r>
              <a:rPr lang="en-US" sz="1400" b="1" dirty="0" err="1" smtClean="0"/>
              <a:t>jaba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pisan</a:t>
            </a:r>
            <a:r>
              <a:rPr lang="en-US" sz="1400" b="1" dirty="0" smtClean="0"/>
              <a:t>)</a:t>
            </a:r>
            <a:r>
              <a:rPr lang="en-US" sz="1400" dirty="0" smtClean="0"/>
              <a:t> : </a:t>
            </a:r>
            <a:r>
              <a:rPr lang="id-ID" sz="1400" dirty="0"/>
              <a:t>zona terluar yang merupakan pintu masuk pura dari lingkungan luar</a:t>
            </a:r>
            <a:r>
              <a:rPr lang="id-ID" sz="1400" dirty="0" smtClean="0"/>
              <a:t>.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 smtClean="0"/>
          </a:p>
          <a:p>
            <a:pPr marL="438150" indent="-285750" algn="just">
              <a:buFont typeface="Arial" pitchFamily="34" charset="0"/>
              <a:buChar char="•"/>
            </a:pPr>
            <a:r>
              <a:rPr lang="en-US" sz="1400" b="1" dirty="0" err="1" smtClean="0"/>
              <a:t>Madya</a:t>
            </a:r>
            <a:r>
              <a:rPr lang="en-US" sz="1400" b="1" dirty="0" smtClean="0"/>
              <a:t> Mandala (</a:t>
            </a:r>
            <a:r>
              <a:rPr lang="en-US" sz="1400" b="1" dirty="0" err="1" smtClean="0"/>
              <a:t>jaba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tengah</a:t>
            </a:r>
            <a:r>
              <a:rPr lang="en-US" sz="1400" b="1" dirty="0" smtClean="0"/>
              <a:t>) : </a:t>
            </a:r>
            <a:r>
              <a:rPr lang="id-ID" sz="1400" dirty="0"/>
              <a:t>zona tengah tempat aktivitas umat dan fasilitas pendukung</a:t>
            </a:r>
            <a:r>
              <a:rPr lang="id-ID" sz="1400" dirty="0" smtClean="0"/>
              <a:t>.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 smtClean="0"/>
          </a:p>
          <a:p>
            <a:pPr marL="438150" lvl="0" indent="-285750" algn="just">
              <a:buFont typeface="Arial" pitchFamily="34" charset="0"/>
              <a:buChar char="•"/>
            </a:pPr>
            <a:r>
              <a:rPr lang="en-US" sz="1400" b="1" dirty="0" err="1" smtClean="0"/>
              <a:t>Utama</a:t>
            </a:r>
            <a:r>
              <a:rPr lang="en-US" sz="1400" b="1" dirty="0" smtClean="0"/>
              <a:t> Mandala (</a:t>
            </a:r>
            <a:r>
              <a:rPr lang="en-US" sz="1400" b="1" dirty="0" err="1" smtClean="0"/>
              <a:t>jaba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jero</a:t>
            </a:r>
            <a:r>
              <a:rPr lang="en-US" sz="1400" b="1" dirty="0" smtClean="0"/>
              <a:t>) : </a:t>
            </a:r>
            <a:r>
              <a:rPr lang="id-ID" sz="1400" dirty="0"/>
              <a:t>zona paling suci di dalam pura. Di dalam zona tersuci ini terdapat </a:t>
            </a:r>
            <a:r>
              <a:rPr lang="id-ID" sz="1400" dirty="0">
                <a:hlinkClick r:id="rId3" tooltip="Padmasana"/>
              </a:rPr>
              <a:t>Padmasana</a:t>
            </a:r>
            <a:r>
              <a:rPr lang="id-ID" sz="1400" dirty="0"/>
              <a:t>, Pelinggih Meru, Bale Piyasan, Bale Pepelik, Bale Panggungan, Bale Pawedan, Bale Murda, dan Gedong Penyimpenan.</a:t>
            </a:r>
            <a:endParaRPr lang="en-US" sz="1400" dirty="0"/>
          </a:p>
          <a:p>
            <a:pPr marL="152400" indent="0" algn="just">
              <a:buNone/>
            </a:pP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76550"/>
            <a:ext cx="3810000" cy="214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4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73914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Sistem</a:t>
            </a:r>
            <a:br>
              <a:rPr lang="en" sz="6000" dirty="0" smtClean="0"/>
            </a:br>
            <a:r>
              <a:rPr lang="en" sz="6000" dirty="0" smtClean="0"/>
              <a:t>Pengelolaan</a:t>
            </a:r>
            <a:endParaRPr sz="6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Sistem Pengelolaan Pura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just">
              <a:buFont typeface="Arial" pitchFamily="34" charset="0"/>
              <a:buChar char="•"/>
            </a:pPr>
            <a:r>
              <a:rPr lang="en-US" sz="2000" b="1" i="1" dirty="0" smtClean="0"/>
              <a:t>Planning</a:t>
            </a:r>
          </a:p>
          <a:p>
            <a:pPr marL="152400" indent="0" algn="just">
              <a:buNone/>
            </a:pPr>
            <a:r>
              <a:rPr lang="en-US" sz="1200" dirty="0" err="1" smtClean="0"/>
              <a:t>Perencanaan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(</a:t>
            </a:r>
            <a:r>
              <a:rPr lang="en-US" sz="1200" i="1" dirty="0" smtClean="0"/>
              <a:t>planning) 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/>
              <a:t> </a:t>
            </a:r>
            <a:r>
              <a:rPr lang="en-US" sz="1200" dirty="0" err="1" smtClean="0"/>
              <a:t>fungsi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sangat</a:t>
            </a:r>
            <a:r>
              <a:rPr lang="en-US" sz="1200" dirty="0" smtClean="0"/>
              <a:t> </a:t>
            </a:r>
            <a:r>
              <a:rPr lang="en-US" sz="1200" dirty="0" err="1" smtClean="0"/>
              <a:t>penting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pengelolaan</a:t>
            </a:r>
            <a:r>
              <a:rPr lang="en-US" sz="1200" dirty="0" smtClean="0"/>
              <a:t> </a:t>
            </a:r>
            <a:r>
              <a:rPr lang="en-US" sz="1200" dirty="0" err="1" smtClean="0"/>
              <a:t>pura</a:t>
            </a:r>
            <a:r>
              <a:rPr lang="en-US" sz="1200" dirty="0" smtClean="0"/>
              <a:t>.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tahapan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pengelola</a:t>
            </a:r>
            <a:r>
              <a:rPr lang="en-US" sz="1200" dirty="0" smtClean="0"/>
              <a:t> </a:t>
            </a:r>
            <a:r>
              <a:rPr lang="en-US" sz="1200" dirty="0" err="1" smtClean="0"/>
              <a:t>pura</a:t>
            </a:r>
            <a:r>
              <a:rPr lang="en-US" sz="1200" dirty="0" smtClean="0"/>
              <a:t> </a:t>
            </a:r>
            <a:r>
              <a:rPr lang="en-US" sz="1200" dirty="0" err="1" smtClean="0"/>
              <a:t>memikirkan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</a:t>
            </a:r>
            <a:r>
              <a:rPr lang="en-US" sz="1200" dirty="0" err="1" smtClean="0"/>
              <a:t>cara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mengatur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mengelola</a:t>
            </a:r>
            <a:r>
              <a:rPr lang="en-US" sz="1200" dirty="0" smtClean="0"/>
              <a:t> </a:t>
            </a:r>
            <a:r>
              <a:rPr lang="en-US" sz="1200" dirty="0" err="1" smtClean="0"/>
              <a:t>pura</a:t>
            </a:r>
            <a:r>
              <a:rPr lang="en-US" sz="1200" dirty="0" smtClean="0"/>
              <a:t>. </a:t>
            </a:r>
          </a:p>
          <a:p>
            <a:pPr marL="152400" indent="0" algn="just">
              <a:buNone/>
            </a:pPr>
            <a:endParaRPr lang="en-US" sz="1200" dirty="0"/>
          </a:p>
          <a:p>
            <a:pPr lvl="1" algn="just">
              <a:buFont typeface="+mj-lt"/>
              <a:buAutoNum type="arabicPeriod"/>
            </a:pPr>
            <a:r>
              <a:rPr lang="en-US" sz="1350" dirty="0" err="1" smtClean="0"/>
              <a:t>Membuat</a:t>
            </a:r>
            <a:r>
              <a:rPr lang="en-US" sz="1350" dirty="0" smtClean="0"/>
              <a:t> </a:t>
            </a:r>
            <a:r>
              <a:rPr lang="en-US" sz="1350" dirty="0" err="1" smtClean="0"/>
              <a:t>aturan</a:t>
            </a:r>
            <a:r>
              <a:rPr lang="en-US" sz="1350" dirty="0" smtClean="0"/>
              <a:t> </a:t>
            </a:r>
            <a:r>
              <a:rPr lang="en-US" sz="1350" dirty="0" err="1" smtClean="0"/>
              <a:t>bagi</a:t>
            </a:r>
            <a:r>
              <a:rPr lang="en-US" sz="1350" dirty="0" smtClean="0"/>
              <a:t> </a:t>
            </a:r>
            <a:r>
              <a:rPr lang="en-US" sz="1350" dirty="0" err="1" smtClean="0"/>
              <a:t>pengunjung</a:t>
            </a:r>
            <a:r>
              <a:rPr lang="en-US" sz="1350" dirty="0" smtClean="0"/>
              <a:t> </a:t>
            </a:r>
            <a:r>
              <a:rPr lang="en-US" sz="1350" dirty="0" err="1" smtClean="0"/>
              <a:t>pura</a:t>
            </a:r>
            <a:r>
              <a:rPr lang="en-US" sz="1350" dirty="0" smtClean="0"/>
              <a:t>.</a:t>
            </a:r>
          </a:p>
          <a:p>
            <a:pPr lvl="1" algn="just">
              <a:buFont typeface="+mj-lt"/>
              <a:buAutoNum type="arabicPeriod"/>
            </a:pPr>
            <a:r>
              <a:rPr lang="en-US" sz="1350" dirty="0" err="1" smtClean="0"/>
              <a:t>Kebersihan</a:t>
            </a:r>
            <a:r>
              <a:rPr lang="en-US" sz="1350" dirty="0" smtClean="0"/>
              <a:t> </a:t>
            </a:r>
            <a:r>
              <a:rPr lang="en-US" sz="1350" dirty="0" err="1" smtClean="0"/>
              <a:t>lingkungan</a:t>
            </a:r>
            <a:r>
              <a:rPr lang="en-US" sz="1350" dirty="0" smtClean="0"/>
              <a:t> </a:t>
            </a:r>
            <a:r>
              <a:rPr lang="en-US" sz="1350" dirty="0" err="1" smtClean="0"/>
              <a:t>pura</a:t>
            </a:r>
            <a:r>
              <a:rPr lang="en-US" sz="1350" dirty="0" smtClean="0"/>
              <a:t> </a:t>
            </a:r>
            <a:r>
              <a:rPr lang="en-US" sz="1350" dirty="0" err="1" smtClean="0"/>
              <a:t>juga</a:t>
            </a:r>
            <a:r>
              <a:rPr lang="en-US" sz="1350" dirty="0" smtClean="0"/>
              <a:t> </a:t>
            </a:r>
            <a:r>
              <a:rPr lang="en-US" sz="1350" dirty="0" err="1" smtClean="0"/>
              <a:t>terjaga</a:t>
            </a:r>
            <a:r>
              <a:rPr lang="en-US" sz="1350" dirty="0" smtClean="0"/>
              <a:t> </a:t>
            </a:r>
            <a:r>
              <a:rPr lang="en-US" sz="1350" dirty="0" err="1" smtClean="0"/>
              <a:t>dengan</a:t>
            </a:r>
            <a:r>
              <a:rPr lang="en-US" sz="1350" dirty="0" smtClean="0"/>
              <a:t> </a:t>
            </a:r>
            <a:r>
              <a:rPr lang="en-US" sz="1350" dirty="0" err="1" smtClean="0"/>
              <a:t>adanya</a:t>
            </a:r>
            <a:r>
              <a:rPr lang="en-US" sz="1350" dirty="0" smtClean="0"/>
              <a:t> </a:t>
            </a:r>
            <a:r>
              <a:rPr lang="en-US" sz="1350" dirty="0" err="1" smtClean="0"/>
              <a:t>petugas</a:t>
            </a:r>
            <a:r>
              <a:rPr lang="en-US" sz="1350" dirty="0" smtClean="0"/>
              <a:t> </a:t>
            </a:r>
            <a:r>
              <a:rPr lang="en-US" sz="1350" dirty="0" err="1" smtClean="0"/>
              <a:t>kebersihan</a:t>
            </a:r>
            <a:r>
              <a:rPr lang="en-US" sz="1350" dirty="0" smtClean="0"/>
              <a:t>.</a:t>
            </a:r>
          </a:p>
          <a:p>
            <a:pPr algn="just"/>
            <a:endParaRPr lang="en-US" sz="1200" dirty="0"/>
          </a:p>
          <a:p>
            <a:pPr marL="323850" indent="-171450" algn="just">
              <a:buFont typeface="Arial" pitchFamily="34" charset="0"/>
              <a:buChar char="•"/>
            </a:pPr>
            <a:r>
              <a:rPr lang="en-US" sz="2000" i="1" dirty="0" smtClean="0"/>
              <a:t>Organizing</a:t>
            </a:r>
          </a:p>
          <a:p>
            <a:pPr marL="152400" indent="0" algn="just">
              <a:buNone/>
            </a:pPr>
            <a:r>
              <a:rPr lang="en-US" sz="1200" dirty="0" err="1" smtClean="0"/>
              <a:t>Pengorganisasian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(</a:t>
            </a:r>
            <a:r>
              <a:rPr lang="en-US" sz="1200" i="1" dirty="0" smtClean="0"/>
              <a:t>organizing)</a:t>
            </a:r>
            <a:r>
              <a:rPr lang="en-US" sz="1200" dirty="0" smtClean="0"/>
              <a:t> 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mengalokasikan</a:t>
            </a:r>
            <a:r>
              <a:rPr lang="en-US" sz="1200" dirty="0" smtClean="0"/>
              <a:t> </a:t>
            </a:r>
            <a:r>
              <a:rPr lang="en-US" sz="1200" dirty="0" err="1" smtClean="0"/>
              <a:t>seluruh</a:t>
            </a:r>
            <a:r>
              <a:rPr lang="en-US" sz="1200" dirty="0" smtClean="0"/>
              <a:t> </a:t>
            </a:r>
            <a:r>
              <a:rPr lang="en-US" sz="1200" dirty="0" err="1" smtClean="0"/>
              <a:t>pekerjaan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harus</a:t>
            </a:r>
            <a:r>
              <a:rPr lang="en-US" sz="1200" dirty="0" smtClean="0"/>
              <a:t> </a:t>
            </a:r>
            <a:r>
              <a:rPr lang="en-US" sz="1200" dirty="0" err="1" smtClean="0"/>
              <a:t>dilaksanakan</a:t>
            </a:r>
            <a:r>
              <a:rPr lang="en-US" sz="1200" dirty="0" smtClean="0"/>
              <a:t> </a:t>
            </a:r>
            <a:r>
              <a:rPr lang="en-US" sz="1200" dirty="0" err="1" smtClean="0"/>
              <a:t>antar</a:t>
            </a:r>
            <a:r>
              <a:rPr lang="en-US" sz="1200" dirty="0" smtClean="0"/>
              <a:t> </a:t>
            </a:r>
            <a:r>
              <a:rPr lang="en-US" sz="1200" dirty="0" err="1" smtClean="0"/>
              <a:t>kelompok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, </a:t>
            </a:r>
            <a:r>
              <a:rPr lang="en-US" sz="1200" dirty="0" err="1" smtClean="0"/>
              <a:t>menetapkan</a:t>
            </a:r>
            <a:r>
              <a:rPr lang="en-US" sz="1200" dirty="0" smtClean="0"/>
              <a:t> </a:t>
            </a:r>
            <a:r>
              <a:rPr lang="en-US" sz="1200" dirty="0" err="1" smtClean="0"/>
              <a:t>wewenang</a:t>
            </a:r>
            <a:r>
              <a:rPr lang="en-US" sz="1200" dirty="0" smtClean="0"/>
              <a:t> </a:t>
            </a:r>
            <a:r>
              <a:rPr lang="en-US" sz="1200" dirty="0" err="1" smtClean="0"/>
              <a:t>tanggung</a:t>
            </a:r>
            <a:r>
              <a:rPr lang="en-US" sz="1200" dirty="0" smtClean="0"/>
              <a:t> </a:t>
            </a:r>
            <a:r>
              <a:rPr lang="en-US" sz="1200" dirty="0" err="1" smtClean="0"/>
              <a:t>jawab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menyediakan</a:t>
            </a:r>
            <a:r>
              <a:rPr lang="en-US" sz="1200" dirty="0" smtClean="0"/>
              <a:t> </a:t>
            </a:r>
            <a:r>
              <a:rPr lang="en-US" sz="1200" dirty="0" err="1" smtClean="0"/>
              <a:t>lingkungan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tepat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sesuai</a:t>
            </a:r>
            <a:r>
              <a:rPr lang="en-US" sz="1200" dirty="0" smtClean="0"/>
              <a:t>.</a:t>
            </a:r>
          </a:p>
          <a:p>
            <a:pPr algn="just"/>
            <a:endParaRPr lang="en-US" sz="1200" dirty="0" smtClean="0"/>
          </a:p>
          <a:p>
            <a:pPr marL="323850" indent="-171450" algn="just">
              <a:buFont typeface="Arial" pitchFamily="34" charset="0"/>
              <a:buChar char="•"/>
            </a:pP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5942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Sistem Pengelolaan Pura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just">
              <a:buFont typeface="Arial" pitchFamily="34" charset="0"/>
              <a:buChar char="•"/>
            </a:pPr>
            <a:r>
              <a:rPr lang="en-US" sz="2000" b="1" i="1" dirty="0" smtClean="0"/>
              <a:t>Controlling</a:t>
            </a:r>
          </a:p>
          <a:p>
            <a:pPr marL="152400" indent="0" algn="just">
              <a:buNone/>
            </a:pPr>
            <a:r>
              <a:rPr lang="en-US" sz="1200" dirty="0" err="1" smtClean="0"/>
              <a:t>Pengawasan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(</a:t>
            </a:r>
            <a:r>
              <a:rPr lang="en-US" sz="1200" i="1" dirty="0" smtClean="0"/>
              <a:t>controlling</a:t>
            </a:r>
            <a:r>
              <a:rPr lang="en-US" sz="1200" dirty="0" smtClean="0"/>
              <a:t>) </a:t>
            </a:r>
            <a:r>
              <a:rPr lang="en-US" sz="1200" dirty="0" err="1" smtClean="0"/>
              <a:t>tanpa</a:t>
            </a:r>
            <a:r>
              <a:rPr lang="en-US" sz="1200" dirty="0" smtClean="0"/>
              <a:t> </a:t>
            </a:r>
            <a:r>
              <a:rPr lang="en-US" sz="1200" dirty="0" err="1" smtClean="0"/>
              <a:t>fungsi</a:t>
            </a:r>
            <a:r>
              <a:rPr lang="en-US" sz="1200" dirty="0" smtClean="0"/>
              <a:t> </a:t>
            </a:r>
            <a:r>
              <a:rPr lang="en-US" sz="1200" dirty="0" err="1" smtClean="0"/>
              <a:t>pengawasan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tepat</a:t>
            </a:r>
            <a:r>
              <a:rPr lang="en-US" sz="1200" dirty="0" smtClean="0"/>
              <a:t>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fungsi</a:t>
            </a:r>
            <a:r>
              <a:rPr lang="en-US" sz="1200" dirty="0" smtClean="0"/>
              <a:t> – </a:t>
            </a:r>
            <a:r>
              <a:rPr lang="en-US" sz="1200" dirty="0" err="1" smtClean="0"/>
              <a:t>fungsi</a:t>
            </a:r>
            <a:r>
              <a:rPr lang="en-US" sz="1200" dirty="0" smtClean="0"/>
              <a:t> yang lain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berjalan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efektif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efesien</a:t>
            </a:r>
            <a:r>
              <a:rPr lang="en-US" sz="1200" dirty="0" smtClean="0"/>
              <a:t>.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pengawasan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pelaksanaan</a:t>
            </a:r>
            <a:r>
              <a:rPr lang="en-US" sz="1200" dirty="0" smtClean="0"/>
              <a:t> </a:t>
            </a:r>
            <a:r>
              <a:rPr lang="en-US" sz="1200" dirty="0" err="1" smtClean="0"/>
              <a:t>tapi</a:t>
            </a:r>
            <a:r>
              <a:rPr lang="en-US" sz="1200" dirty="0" smtClean="0"/>
              <a:t> </a:t>
            </a:r>
            <a:r>
              <a:rPr lang="en-US" sz="1200" dirty="0" err="1" smtClean="0"/>
              <a:t>juga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perencanaan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pengorganisasian</a:t>
            </a:r>
            <a:r>
              <a:rPr lang="en-US" sz="1200" dirty="0" smtClean="0"/>
              <a:t>.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fungsi</a:t>
            </a:r>
            <a:r>
              <a:rPr lang="en-US" sz="1200" dirty="0" smtClean="0"/>
              <a:t> </a:t>
            </a:r>
            <a:r>
              <a:rPr lang="en-US" sz="1200" dirty="0" err="1" smtClean="0"/>
              <a:t>pengawasan</a:t>
            </a:r>
            <a:r>
              <a:rPr lang="en-US" sz="1200" dirty="0" smtClean="0"/>
              <a:t> </a:t>
            </a:r>
            <a:r>
              <a:rPr lang="en-US" sz="1200" dirty="0" err="1" smtClean="0"/>
              <a:t>juga</a:t>
            </a:r>
            <a:r>
              <a:rPr lang="en-US" sz="1200" dirty="0" smtClean="0"/>
              <a:t> </a:t>
            </a:r>
            <a:r>
              <a:rPr lang="en-US" sz="1200" dirty="0" err="1" smtClean="0"/>
              <a:t>terdapat</a:t>
            </a:r>
            <a:r>
              <a:rPr lang="en-US" sz="1200" dirty="0" smtClean="0"/>
              <a:t> </a:t>
            </a:r>
            <a:r>
              <a:rPr lang="en-US" sz="1200" dirty="0" err="1" smtClean="0"/>
              <a:t>pengevaluasian</a:t>
            </a:r>
            <a:r>
              <a:rPr lang="en-US" sz="1200" dirty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menjaga</a:t>
            </a:r>
            <a:r>
              <a:rPr lang="en-US" sz="1200" dirty="0" smtClean="0"/>
              <a:t> agar </a:t>
            </a:r>
            <a:r>
              <a:rPr lang="en-US" sz="1200" dirty="0" err="1" smtClean="0"/>
              <a:t>semua</a:t>
            </a:r>
            <a:r>
              <a:rPr lang="en-US" sz="1200" dirty="0" smtClean="0"/>
              <a:t> </a:t>
            </a:r>
            <a:r>
              <a:rPr lang="en-US" sz="1200" dirty="0" err="1" smtClean="0"/>
              <a:t>berjalan</a:t>
            </a:r>
            <a:r>
              <a:rPr lang="en-US" sz="1200" dirty="0" smtClean="0"/>
              <a:t> </a:t>
            </a:r>
            <a:r>
              <a:rPr lang="en-US" sz="1200" dirty="0" err="1" smtClean="0"/>
              <a:t>sesuai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melenceng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tujuan</a:t>
            </a:r>
            <a:r>
              <a:rPr lang="en-US" sz="1200" dirty="0" smtClean="0"/>
              <a:t> </a:t>
            </a:r>
            <a:r>
              <a:rPr lang="en-US" sz="1200" dirty="0" err="1" smtClean="0"/>
              <a:t>awal</a:t>
            </a:r>
            <a:r>
              <a:rPr lang="en-US" sz="1200" dirty="0" smtClean="0"/>
              <a:t>.</a:t>
            </a:r>
          </a:p>
          <a:p>
            <a:pPr marL="152400" indent="0" algn="just">
              <a:buNone/>
            </a:pPr>
            <a:endParaRPr lang="en-US" sz="1200" dirty="0"/>
          </a:p>
          <a:p>
            <a:pPr marL="323850" indent="-171450" algn="just">
              <a:buFont typeface="Arial" pitchFamily="34" charset="0"/>
              <a:buChar char="•"/>
            </a:pPr>
            <a:r>
              <a:rPr lang="en-US" sz="2000" i="1" dirty="0" smtClean="0"/>
              <a:t>Actuating</a:t>
            </a:r>
          </a:p>
          <a:p>
            <a:pPr marL="152400" indent="0" algn="just">
              <a:buNone/>
            </a:pPr>
            <a:r>
              <a:rPr lang="en-US" sz="1200" dirty="0" err="1" smtClean="0"/>
              <a:t>Penggerak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(</a:t>
            </a:r>
            <a:r>
              <a:rPr lang="en-US" sz="1200" i="1" dirty="0" smtClean="0"/>
              <a:t>actuating</a:t>
            </a:r>
            <a:r>
              <a:rPr lang="en-US" sz="1200" dirty="0" smtClean="0"/>
              <a:t>)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tindakan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mengusahakan</a:t>
            </a:r>
            <a:r>
              <a:rPr lang="en-US" sz="1200" dirty="0" smtClean="0"/>
              <a:t> agar </a:t>
            </a:r>
            <a:r>
              <a:rPr lang="en-US" sz="1200" dirty="0" err="1" smtClean="0"/>
              <a:t>semua</a:t>
            </a:r>
            <a:r>
              <a:rPr lang="en-US" sz="1200" dirty="0" smtClean="0"/>
              <a:t> </a:t>
            </a:r>
            <a:r>
              <a:rPr lang="en-US" sz="1200" dirty="0" err="1" smtClean="0"/>
              <a:t>anggota</a:t>
            </a:r>
            <a:r>
              <a:rPr lang="en-US" sz="1200" dirty="0" smtClean="0"/>
              <a:t> </a:t>
            </a:r>
            <a:r>
              <a:rPr lang="en-US" sz="1200" dirty="0" err="1" smtClean="0"/>
              <a:t>berusaha</a:t>
            </a:r>
            <a:r>
              <a:rPr lang="en-US" sz="1200" dirty="0" smtClean="0"/>
              <a:t> </a:t>
            </a:r>
            <a:r>
              <a:rPr lang="en-US" sz="1200" dirty="0" err="1" smtClean="0"/>
              <a:t>mencapai</a:t>
            </a:r>
            <a:r>
              <a:rPr lang="en-US" sz="1200" dirty="0" smtClean="0"/>
              <a:t> </a:t>
            </a:r>
            <a:r>
              <a:rPr lang="en-US" sz="1200" dirty="0" err="1" smtClean="0"/>
              <a:t>tujuan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sesuai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perencanaan</a:t>
            </a:r>
            <a:r>
              <a:rPr lang="en-US" sz="1200" dirty="0" smtClean="0"/>
              <a:t>. </a:t>
            </a:r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200" dirty="0" smtClean="0"/>
          </a:p>
          <a:p>
            <a:pPr marL="323850" indent="-171450" algn="just">
              <a:buFont typeface="Arial" pitchFamily="34" charset="0"/>
              <a:buChar char="•"/>
            </a:pP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801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73914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Kesimpulan</a:t>
            </a:r>
            <a:endParaRPr sz="6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Kesimpulan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rumah</a:t>
            </a:r>
            <a:r>
              <a:rPr lang="en-US" sz="1400" dirty="0" smtClean="0"/>
              <a:t> </a:t>
            </a:r>
            <a:r>
              <a:rPr lang="en-US" sz="1400" dirty="0" err="1" smtClean="0"/>
              <a:t>ibadah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</a:t>
            </a:r>
            <a:r>
              <a:rPr lang="en-US" sz="1400" dirty="0" smtClean="0"/>
              <a:t> ritual </a:t>
            </a:r>
            <a:r>
              <a:rPr lang="en-US" sz="1400" dirty="0" err="1" smtClean="0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pemberdayaan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/>
              <a:t>.</a:t>
            </a:r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 smtClean="0"/>
              <a:t>pendorong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pemberdayaan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 smtClean="0"/>
              <a:t>,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peran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kontribusi</a:t>
            </a:r>
            <a:r>
              <a:rPr lang="en-US" sz="1400" dirty="0" smtClean="0"/>
              <a:t> </a:t>
            </a:r>
            <a:r>
              <a:rPr lang="en-US" sz="1400" dirty="0" err="1" smtClean="0"/>
              <a:t>aktif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pemuka</a:t>
            </a:r>
            <a:r>
              <a:rPr lang="en-US" sz="1400" dirty="0" smtClean="0"/>
              <a:t> agama, </a:t>
            </a:r>
            <a:r>
              <a:rPr lang="en-US" sz="1400" dirty="0" err="1" smtClean="0"/>
              <a:t>tokoh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/>
              <a:t> </a:t>
            </a:r>
            <a:r>
              <a:rPr lang="en-US" sz="1400" dirty="0" err="1" smtClean="0"/>
              <a:t>pusat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daerah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dukungan</a:t>
            </a:r>
            <a:r>
              <a:rPr lang="en-US" sz="1400" dirty="0" smtClean="0"/>
              <a:t> </a:t>
            </a:r>
            <a:r>
              <a:rPr lang="en-US" sz="1400" dirty="0" err="1" smtClean="0"/>
              <a:t>anggaran</a:t>
            </a:r>
            <a:r>
              <a:rPr lang="en-US" sz="1400" dirty="0" smtClean="0"/>
              <a:t>, </a:t>
            </a:r>
            <a:r>
              <a:rPr lang="en-US" sz="1400" dirty="0" err="1" smtClean="0"/>
              <a:t>pembinaan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fasilitasi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Model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– </a:t>
            </a:r>
            <a:r>
              <a:rPr lang="en-US" sz="1400" dirty="0" err="1" smtClean="0"/>
              <a:t>beda</a:t>
            </a:r>
            <a:r>
              <a:rPr lang="en-US" sz="1400" dirty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norma</a:t>
            </a:r>
            <a:r>
              <a:rPr lang="en-US" sz="1400" dirty="0" smtClean="0"/>
              <a:t> di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–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</a:t>
            </a:r>
            <a:r>
              <a:rPr lang="en-US" sz="1400" dirty="0" err="1" smtClean="0"/>
              <a:t>wilayah</a:t>
            </a:r>
            <a:r>
              <a:rPr lang="en-US" sz="1400" dirty="0" smtClean="0"/>
              <a:t>/</a:t>
            </a:r>
            <a:r>
              <a:rPr lang="en-US" sz="1400" dirty="0" err="1" smtClean="0"/>
              <a:t>pengempon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adanya</a:t>
            </a:r>
            <a:r>
              <a:rPr lang="en-US" sz="1400" dirty="0" smtClean="0"/>
              <a:t> </a:t>
            </a:r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 smtClean="0"/>
              <a:t>kearifan</a:t>
            </a:r>
            <a:r>
              <a:rPr lang="en-US" sz="1400" dirty="0" smtClean="0"/>
              <a:t> </a:t>
            </a:r>
            <a:r>
              <a:rPr lang="en-US" sz="1400" dirty="0" err="1" smtClean="0"/>
              <a:t>lokal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ragam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setempat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struktural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en-US" sz="1400" dirty="0" err="1" smtClean="0"/>
              <a:t>susunan</a:t>
            </a:r>
            <a:r>
              <a:rPr lang="en-US" sz="1400" dirty="0" smtClean="0"/>
              <a:t> </a:t>
            </a:r>
            <a:r>
              <a:rPr lang="en-US" sz="1400" dirty="0" err="1" smtClean="0"/>
              <a:t>personalia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peraturan</a:t>
            </a:r>
            <a:r>
              <a:rPr lang="en-US" sz="1400" dirty="0" smtClean="0"/>
              <a:t> – </a:t>
            </a:r>
            <a:r>
              <a:rPr lang="en-US" sz="1400" dirty="0" err="1" smtClean="0"/>
              <a:t>peraturan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–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</a:t>
            </a:r>
            <a:r>
              <a:rPr lang="en-U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44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586"/>
            <a:ext cx="5333999" cy="2334605"/>
          </a:xfrm>
          <a:prstGeom prst="rect">
            <a:avLst/>
          </a:prstGeom>
        </p:spPr>
      </p:pic>
      <p:sp>
        <p:nvSpPr>
          <p:cNvPr id="2" name="Google Shape;951;p33"/>
          <p:cNvSpPr txBox="1">
            <a:spLocks/>
          </p:cNvSpPr>
          <p:nvPr/>
        </p:nvSpPr>
        <p:spPr>
          <a:xfrm>
            <a:off x="2209800" y="1123950"/>
            <a:ext cx="47244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Google Shape;951;p33"/>
          <p:cNvSpPr txBox="1">
            <a:spLocks/>
          </p:cNvSpPr>
          <p:nvPr/>
        </p:nvSpPr>
        <p:spPr>
          <a:xfrm>
            <a:off x="1928948" y="2724150"/>
            <a:ext cx="5310052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Matur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Suksma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685800" y="1733550"/>
            <a:ext cx="61380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Etimologi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Etimologi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id-ID" sz="1400" dirty="0"/>
              <a:t>Kata "Pura" sesungguhnya berasal dari akhiran </a:t>
            </a:r>
            <a:r>
              <a:rPr lang="id-ID" sz="1400" dirty="0">
                <a:hlinkClick r:id="rId3" tooltip="Bahasa Sanskerta"/>
              </a:rPr>
              <a:t>bahasa Sanskerta</a:t>
            </a:r>
            <a:r>
              <a:rPr lang="id-ID" sz="1400" dirty="0"/>
              <a:t> (</a:t>
            </a:r>
            <a:r>
              <a:rPr lang="id-ID" sz="1400" i="1" dirty="0"/>
              <a:t>-pur, -puri, -pura, -puram, -pore</a:t>
            </a:r>
            <a:r>
              <a:rPr lang="id-ID" sz="1400" dirty="0"/>
              <a:t>), yang artinya adalah gerbang, misal, angkasapura berarti Gerbang angkasa. Dalam perkembangan pemakaiannya di Pulau </a:t>
            </a:r>
            <a:r>
              <a:rPr lang="id-ID" sz="1400" dirty="0">
                <a:hlinkClick r:id="rId4" tooltip="Bali"/>
              </a:rPr>
              <a:t>Bali</a:t>
            </a:r>
            <a:r>
              <a:rPr lang="id-ID" sz="1400" dirty="0"/>
              <a:t>, istilah "Pura" menjadi khusus untuk tempat ibadah; sedangkan istilah "</a:t>
            </a:r>
            <a:r>
              <a:rPr lang="id-ID" sz="1400" dirty="0">
                <a:hlinkClick r:id="rId5" tooltip="Puri di Pulau Bali"/>
              </a:rPr>
              <a:t>Puri</a:t>
            </a:r>
            <a:r>
              <a:rPr lang="id-ID" sz="1400" dirty="0"/>
              <a:t>" menjadi khusus untuk tempat tinggal para raja dan bangsawan.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43150"/>
            <a:ext cx="3505200" cy="2334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63246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Pura Sebagai Modal Sosial</a:t>
            </a:r>
            <a:endParaRPr sz="5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Pura Sebagai Modal Sosial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n-US" sz="1400" dirty="0" err="1" smtClean="0"/>
              <a:t>Disamping</a:t>
            </a:r>
            <a:r>
              <a:rPr lang="en-US" sz="1400" dirty="0" smtClean="0"/>
              <a:t> </a:t>
            </a: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ibadah</a:t>
            </a:r>
            <a:r>
              <a:rPr lang="en-US" sz="1400" dirty="0"/>
              <a:t> </a:t>
            </a:r>
            <a:r>
              <a:rPr lang="en-US" sz="1400" dirty="0" err="1" smtClean="0"/>
              <a:t>mempertebal</a:t>
            </a:r>
            <a:r>
              <a:rPr lang="en-US" sz="1400" dirty="0" smtClean="0"/>
              <a:t> </a:t>
            </a:r>
            <a:r>
              <a:rPr lang="en-US" sz="1400" dirty="0" err="1" smtClean="0"/>
              <a:t>ketaqwaan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keimanan</a:t>
            </a:r>
            <a:r>
              <a:rPr lang="en-US" sz="1400" dirty="0" smtClean="0"/>
              <a:t>,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implikasi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nilai</a:t>
            </a:r>
            <a:r>
              <a:rPr lang="en-US" sz="1400" dirty="0" smtClean="0"/>
              <a:t> – </a:t>
            </a:r>
            <a:r>
              <a:rPr lang="en-US" sz="1400" dirty="0" err="1" smtClean="0"/>
              <a:t>nilai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</a:t>
            </a:r>
            <a:r>
              <a:rPr lang="en-US" sz="1400" dirty="0" err="1" smtClean="0"/>
              <a:t>kemanusiaan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5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63246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Pura Sebagai Wadah Komunikasi dan Toleransi</a:t>
            </a:r>
            <a:endParaRPr sz="5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63246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Pura Sebagai Wadah Pemberdayaan Umat</a:t>
            </a:r>
            <a:endParaRPr sz="4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3"/>
          <p:cNvSpPr txBox="1">
            <a:spLocks noGrp="1"/>
          </p:cNvSpPr>
          <p:nvPr>
            <p:ph type="title"/>
          </p:nvPr>
        </p:nvSpPr>
        <p:spPr>
          <a:xfrm>
            <a:off x="381000" y="1885950"/>
            <a:ext cx="63246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Pura Sebagai Sumber Kehidupan</a:t>
            </a:r>
            <a:endParaRPr sz="4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2"/>
          <p:cNvSpPr txBox="1">
            <a:spLocks noGrp="1"/>
          </p:cNvSpPr>
          <p:nvPr>
            <p:ph type="title"/>
          </p:nvPr>
        </p:nvSpPr>
        <p:spPr>
          <a:xfrm>
            <a:off x="719875" y="4683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Pura Sebagai Sumber Kehidupan</a:t>
            </a:r>
            <a:endParaRPr dirty="0"/>
          </a:p>
        </p:txBody>
      </p:sp>
      <p:sp>
        <p:nvSpPr>
          <p:cNvPr id="945" name="Google Shape;94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just">
              <a:buFont typeface="Arial" pitchFamily="34" charset="0"/>
              <a:buChar char="•"/>
            </a:pPr>
            <a:r>
              <a:rPr lang="en-US" sz="2400" dirty="0" smtClean="0"/>
              <a:t>Ritual</a:t>
            </a:r>
          </a:p>
          <a:p>
            <a:pPr marL="152400" indent="0" algn="just">
              <a:buNone/>
            </a:pP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dikelola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pelayanan</a:t>
            </a:r>
            <a:r>
              <a:rPr lang="en-US" sz="1400" dirty="0" smtClean="0"/>
              <a:t> </a:t>
            </a:r>
            <a:r>
              <a:rPr lang="en-US" sz="1400" dirty="0" err="1" smtClean="0"/>
              <a:t>dibidang</a:t>
            </a:r>
            <a:r>
              <a:rPr lang="en-US" sz="1400" dirty="0" smtClean="0"/>
              <a:t> </a:t>
            </a:r>
            <a:r>
              <a:rPr lang="en-US" sz="1400" dirty="0" err="1" smtClean="0"/>
              <a:t>keagamaan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pemberdayaan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 smtClean="0"/>
              <a:t> </a:t>
            </a:r>
            <a:r>
              <a:rPr lang="en-US" sz="1400" dirty="0" err="1" smtClean="0"/>
              <a:t>beragama</a:t>
            </a:r>
            <a:r>
              <a:rPr lang="en-US" sz="1400" dirty="0"/>
              <a:t>.</a:t>
            </a:r>
            <a:endParaRPr lang="en-US" sz="1400" dirty="0" smtClean="0"/>
          </a:p>
          <a:p>
            <a:pPr marL="4381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438150" indent="-285750" algn="just">
              <a:buFont typeface="Arial" pitchFamily="34" charset="0"/>
              <a:buChar char="•"/>
            </a:pPr>
            <a:r>
              <a:rPr lang="en-US" sz="2400" dirty="0" err="1" smtClean="0"/>
              <a:t>Destinasi</a:t>
            </a:r>
            <a:r>
              <a:rPr lang="en-US" sz="2400" dirty="0" smtClean="0"/>
              <a:t> </a:t>
            </a:r>
            <a:r>
              <a:rPr lang="en-US" sz="2400" dirty="0" err="1" smtClean="0"/>
              <a:t>Wisata</a:t>
            </a:r>
            <a:endParaRPr lang="en-US" sz="2400" dirty="0" smtClean="0"/>
          </a:p>
          <a:p>
            <a:pPr marL="152400" indent="0" algn="just">
              <a:buNone/>
            </a:pPr>
            <a:r>
              <a:rPr lang="en-US" sz="1400" dirty="0" err="1" smtClean="0"/>
              <a:t>Pura</a:t>
            </a:r>
            <a:r>
              <a:rPr lang="en-US" sz="1400" dirty="0" smtClean="0"/>
              <a:t> </a:t>
            </a:r>
            <a:r>
              <a:rPr lang="en-US" sz="1400" dirty="0" err="1" smtClean="0"/>
              <a:t>dioptimalisasikan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modal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perekonomian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pengelolaannya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destinasi</a:t>
            </a:r>
            <a:r>
              <a:rPr lang="en-US" sz="1400" dirty="0" smtClean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12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Start as a Freelance Workshop by Slidesgo">
  <a:themeElements>
    <a:clrScheme name="Simple Light">
      <a:dk1>
        <a:srgbClr val="FFFFFF"/>
      </a:dk1>
      <a:lt1>
        <a:srgbClr val="707070"/>
      </a:lt1>
      <a:dk2>
        <a:srgbClr val="191919"/>
      </a:dk2>
      <a:lt2>
        <a:srgbClr val="17574D"/>
      </a:lt2>
      <a:accent1>
        <a:srgbClr val="A4EB36"/>
      </a:accent1>
      <a:accent2>
        <a:srgbClr val="3C3F98"/>
      </a:accent2>
      <a:accent3>
        <a:srgbClr val="4ADCEF"/>
      </a:accent3>
      <a:accent4>
        <a:srgbClr val="B61E17"/>
      </a:accent4>
      <a:accent5>
        <a:srgbClr val="F8C01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419</Words>
  <Application>Microsoft Office PowerPoint</Application>
  <PresentationFormat>On-screen Show (16:9)</PresentationFormat>
  <Paragraphs>60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Lexend Exa</vt:lpstr>
      <vt:lpstr>Anaheim</vt:lpstr>
      <vt:lpstr>Roboto Condensed Light</vt:lpstr>
      <vt:lpstr>How to Start as a Freelance Workshop by Slidesgo</vt:lpstr>
      <vt:lpstr>Manajemen Pengelolaan Pura  </vt:lpstr>
      <vt:lpstr>Etimologi</vt:lpstr>
      <vt:lpstr>Etimologi</vt:lpstr>
      <vt:lpstr>Pura Sebagai Modal Sosial</vt:lpstr>
      <vt:lpstr>Pura Sebagai Modal Sosial</vt:lpstr>
      <vt:lpstr>Pura Sebagai Wadah Komunikasi dan Toleransi</vt:lpstr>
      <vt:lpstr>Pura Sebagai Wadah Pemberdayaan Umat</vt:lpstr>
      <vt:lpstr>Pura Sebagai Sumber Kehidupan</vt:lpstr>
      <vt:lpstr>Pura Sebagai Sumber Kehidupan</vt:lpstr>
      <vt:lpstr>Tata Letak</vt:lpstr>
      <vt:lpstr>Tata Letak</vt:lpstr>
      <vt:lpstr>Struktur Pura</vt:lpstr>
      <vt:lpstr>Struktur Pura</vt:lpstr>
      <vt:lpstr>Sistem Pengelolaan</vt:lpstr>
      <vt:lpstr>Sistem Pengelolaan Pura</vt:lpstr>
      <vt:lpstr>Sistem Pengelolaan Pura</vt:lpstr>
      <vt:lpstr>Kesimpulan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 Pura Yogyakarta</dc:title>
  <dc:creator>DELL</dc:creator>
  <cp:lastModifiedBy>DELL</cp:lastModifiedBy>
  <cp:revision>18</cp:revision>
  <dcterms:modified xsi:type="dcterms:W3CDTF">2021-11-11T16:39:12Z</dcterms:modified>
</cp:coreProperties>
</file>