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Poppins Ultra-Bold" charset="1" panose="00000900000000000000"/>
      <p:regular r:id="rId26"/>
    </p:embeddedFont>
    <p:embeddedFont>
      <p:font typeface="Poppins Bold" charset="1" panose="00000800000000000000"/>
      <p:regular r:id="rId27"/>
    </p:embeddedFont>
    <p:embeddedFont>
      <p:font typeface="Poppins" charset="1" panose="00000500000000000000"/>
      <p:regular r:id="rId28"/>
    </p:embeddedFont>
    <p:embeddedFont>
      <p:font typeface="Poppins Medium" charset="1" panose="00000600000000000000"/>
      <p:regular r:id="rId29"/>
    </p:embeddedFont>
    <p:embeddedFont>
      <p:font typeface="Poppins Italics" charset="1" panose="00000500000000000000"/>
      <p:regular r:id="rId30"/>
    </p:embeddedFont>
    <p:embeddedFont>
      <p:font typeface="Poppins Bold Italics" charset="1" panose="000008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909342" y="0"/>
            <a:ext cx="19723883" cy="11061642"/>
          </a:xfrm>
          <a:custGeom>
            <a:avLst/>
            <a:gdLst/>
            <a:ahLst/>
            <a:cxnLst/>
            <a:rect r="r" b="b" t="t" l="l"/>
            <a:pathLst>
              <a:path h="11061642" w="19723883">
                <a:moveTo>
                  <a:pt x="0" y="0"/>
                </a:moveTo>
                <a:lnTo>
                  <a:pt x="19723882" y="0"/>
                </a:lnTo>
                <a:lnTo>
                  <a:pt x="19723882" y="11061642"/>
                </a:lnTo>
                <a:lnTo>
                  <a:pt x="0" y="11061642"/>
                </a:lnTo>
                <a:lnTo>
                  <a:pt x="0" y="0"/>
                </a:lnTo>
                <a:close/>
              </a:path>
            </a:pathLst>
          </a:custGeom>
          <a:blipFill>
            <a:blip r:embed="rId3">
              <a:alphaModFix amt="35000"/>
            </a:blip>
            <a:stretch>
              <a:fillRect l="0" t="0" r="0" b="0"/>
            </a:stretch>
          </a:blipFill>
        </p:spPr>
      </p:sp>
      <p:grpSp>
        <p:nvGrpSpPr>
          <p:cNvPr name="Group 4" id="4"/>
          <p:cNvGrpSpPr/>
          <p:nvPr/>
        </p:nvGrpSpPr>
        <p:grpSpPr>
          <a:xfrm rot="0">
            <a:off x="11462549" y="0"/>
            <a:ext cx="7150515" cy="10470170"/>
            <a:chOff x="0" y="0"/>
            <a:chExt cx="9534020" cy="13960227"/>
          </a:xfrm>
        </p:grpSpPr>
        <p:pic>
          <p:nvPicPr>
            <p:cNvPr name="Picture 5" id="5"/>
            <p:cNvPicPr>
              <a:picLocks noChangeAspect="true"/>
            </p:cNvPicPr>
            <p:nvPr/>
          </p:nvPicPr>
          <p:blipFill>
            <a:blip r:embed="rId4"/>
            <a:srcRect l="41241" t="0" r="7537" b="0"/>
            <a:stretch>
              <a:fillRect/>
            </a:stretch>
          </p:blipFill>
          <p:spPr>
            <a:xfrm flipH="false" flipV="false">
              <a:off x="0" y="0"/>
              <a:ext cx="9534020" cy="13960227"/>
            </a:xfrm>
            <a:prstGeom prst="rect">
              <a:avLst/>
            </a:prstGeom>
          </p:spPr>
        </p:pic>
      </p:grpSp>
      <p:grpSp>
        <p:nvGrpSpPr>
          <p:cNvPr name="Group 6" id="6"/>
          <p:cNvGrpSpPr/>
          <p:nvPr/>
        </p:nvGrpSpPr>
        <p:grpSpPr>
          <a:xfrm rot="0">
            <a:off x="-799319" y="8441451"/>
            <a:ext cx="11714131" cy="1067357"/>
            <a:chOff x="0" y="0"/>
            <a:chExt cx="3085203" cy="281115"/>
          </a:xfrm>
        </p:grpSpPr>
        <p:sp>
          <p:nvSpPr>
            <p:cNvPr name="Freeform 7" id="7"/>
            <p:cNvSpPr/>
            <p:nvPr/>
          </p:nvSpPr>
          <p:spPr>
            <a:xfrm flipH="false" flipV="false" rot="0">
              <a:off x="0" y="0"/>
              <a:ext cx="3085203" cy="281115"/>
            </a:xfrm>
            <a:custGeom>
              <a:avLst/>
              <a:gdLst/>
              <a:ahLst/>
              <a:cxnLst/>
              <a:rect r="r" b="b" t="t" l="l"/>
              <a:pathLst>
                <a:path h="281115" w="3085203">
                  <a:moveTo>
                    <a:pt x="0" y="0"/>
                  </a:moveTo>
                  <a:lnTo>
                    <a:pt x="3085203" y="0"/>
                  </a:lnTo>
                  <a:lnTo>
                    <a:pt x="3085203" y="281115"/>
                  </a:lnTo>
                  <a:lnTo>
                    <a:pt x="0" y="281115"/>
                  </a:lnTo>
                  <a:close/>
                </a:path>
              </a:pathLst>
            </a:custGeom>
            <a:solidFill>
              <a:srgbClr val="960000"/>
            </a:solidFill>
          </p:spPr>
        </p:sp>
        <p:sp>
          <p:nvSpPr>
            <p:cNvPr name="TextBox 8" id="8"/>
            <p:cNvSpPr txBox="true"/>
            <p:nvPr/>
          </p:nvSpPr>
          <p:spPr>
            <a:xfrm>
              <a:off x="0" y="-38100"/>
              <a:ext cx="3085203" cy="319215"/>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2804932">
            <a:off x="7683090" y="3534568"/>
            <a:ext cx="7117467" cy="7492071"/>
          </a:xfrm>
          <a:custGeom>
            <a:avLst/>
            <a:gdLst/>
            <a:ahLst/>
            <a:cxnLst/>
            <a:rect r="r" b="b" t="t" l="l"/>
            <a:pathLst>
              <a:path h="7492071" w="7117467">
                <a:moveTo>
                  <a:pt x="0" y="0"/>
                </a:moveTo>
                <a:lnTo>
                  <a:pt x="7117468" y="0"/>
                </a:lnTo>
                <a:lnTo>
                  <a:pt x="7117468" y="7492071"/>
                </a:lnTo>
                <a:lnTo>
                  <a:pt x="0" y="74920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503709">
            <a:off x="10077864" y="4946839"/>
            <a:ext cx="2996452" cy="569383"/>
          </a:xfrm>
          <a:custGeom>
            <a:avLst/>
            <a:gdLst/>
            <a:ahLst/>
            <a:cxnLst/>
            <a:rect r="r" b="b" t="t" l="l"/>
            <a:pathLst>
              <a:path h="569383" w="2996452">
                <a:moveTo>
                  <a:pt x="0" y="0"/>
                </a:moveTo>
                <a:lnTo>
                  <a:pt x="2996452" y="0"/>
                </a:lnTo>
                <a:lnTo>
                  <a:pt x="2996452" y="569383"/>
                </a:lnTo>
                <a:lnTo>
                  <a:pt x="0" y="569383"/>
                </a:lnTo>
                <a:lnTo>
                  <a:pt x="0" y="0"/>
                </a:lnTo>
                <a:close/>
              </a:path>
            </a:pathLst>
          </a:custGeom>
          <a:blipFill>
            <a:blip r:embed="rId7"/>
            <a:stretch>
              <a:fillRect l="0" t="-3613" r="0" b="-3613"/>
            </a:stretch>
          </a:blipFill>
        </p:spPr>
      </p:sp>
      <p:sp>
        <p:nvSpPr>
          <p:cNvPr name="Freeform 11" id="11"/>
          <p:cNvSpPr/>
          <p:nvPr/>
        </p:nvSpPr>
        <p:spPr>
          <a:xfrm flipH="false" flipV="false" rot="-2804932">
            <a:off x="7306499" y="-1676479"/>
            <a:ext cx="7002623" cy="7371182"/>
          </a:xfrm>
          <a:custGeom>
            <a:avLst/>
            <a:gdLst/>
            <a:ahLst/>
            <a:cxnLst/>
            <a:rect r="r" b="b" t="t" l="l"/>
            <a:pathLst>
              <a:path h="7371182" w="7002623">
                <a:moveTo>
                  <a:pt x="0" y="0"/>
                </a:moveTo>
                <a:lnTo>
                  <a:pt x="7002623" y="0"/>
                </a:lnTo>
                <a:lnTo>
                  <a:pt x="7002623" y="7371182"/>
                </a:lnTo>
                <a:lnTo>
                  <a:pt x="0" y="7371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true" rot="-864092">
            <a:off x="9683406" y="247542"/>
            <a:ext cx="2873203" cy="4700536"/>
          </a:xfrm>
          <a:custGeom>
            <a:avLst/>
            <a:gdLst/>
            <a:ahLst/>
            <a:cxnLst/>
            <a:rect r="r" b="b" t="t" l="l"/>
            <a:pathLst>
              <a:path h="4700536" w="2873203">
                <a:moveTo>
                  <a:pt x="2873203" y="4700536"/>
                </a:moveTo>
                <a:lnTo>
                  <a:pt x="0" y="4700536"/>
                </a:lnTo>
                <a:lnTo>
                  <a:pt x="0" y="0"/>
                </a:lnTo>
                <a:lnTo>
                  <a:pt x="2873203" y="0"/>
                </a:lnTo>
                <a:lnTo>
                  <a:pt x="2873203" y="4700536"/>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804932">
            <a:off x="10805203" y="7381463"/>
            <a:ext cx="1168213" cy="1229698"/>
          </a:xfrm>
          <a:custGeom>
            <a:avLst/>
            <a:gdLst/>
            <a:ahLst/>
            <a:cxnLst/>
            <a:rect r="r" b="b" t="t" l="l"/>
            <a:pathLst>
              <a:path h="1229698" w="1168213">
                <a:moveTo>
                  <a:pt x="0" y="0"/>
                </a:moveTo>
                <a:lnTo>
                  <a:pt x="1168213" y="0"/>
                </a:lnTo>
                <a:lnTo>
                  <a:pt x="1168213" y="1229698"/>
                </a:lnTo>
                <a:lnTo>
                  <a:pt x="0" y="12296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true" rot="3621560">
            <a:off x="11317337" y="8494580"/>
            <a:ext cx="2515172" cy="4114800"/>
          </a:xfrm>
          <a:custGeom>
            <a:avLst/>
            <a:gdLst/>
            <a:ahLst/>
            <a:cxnLst/>
            <a:rect r="r" b="b" t="t" l="l"/>
            <a:pathLst>
              <a:path h="4114800" w="2515172">
                <a:moveTo>
                  <a:pt x="0" y="4114800"/>
                </a:moveTo>
                <a:lnTo>
                  <a:pt x="2515171" y="4114800"/>
                </a:lnTo>
                <a:lnTo>
                  <a:pt x="2515171" y="0"/>
                </a:lnTo>
                <a:lnTo>
                  <a:pt x="0" y="0"/>
                </a:lnTo>
                <a:lnTo>
                  <a:pt x="0"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819169" y="9046946"/>
            <a:ext cx="422708" cy="422708"/>
          </a:xfrm>
          <a:custGeom>
            <a:avLst/>
            <a:gdLst/>
            <a:ahLst/>
            <a:cxnLst/>
            <a:rect r="r" b="b" t="t" l="l"/>
            <a:pathLst>
              <a:path h="422708" w="422708">
                <a:moveTo>
                  <a:pt x="0" y="0"/>
                </a:moveTo>
                <a:lnTo>
                  <a:pt x="422708" y="0"/>
                </a:lnTo>
                <a:lnTo>
                  <a:pt x="422708" y="422708"/>
                </a:lnTo>
                <a:lnTo>
                  <a:pt x="0" y="4227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6" id="16"/>
          <p:cNvGrpSpPr/>
          <p:nvPr/>
        </p:nvGrpSpPr>
        <p:grpSpPr>
          <a:xfrm rot="0">
            <a:off x="10807810" y="6648350"/>
            <a:ext cx="434014" cy="43401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19" id="19"/>
          <p:cNvGrpSpPr/>
          <p:nvPr/>
        </p:nvGrpSpPr>
        <p:grpSpPr>
          <a:xfrm rot="0">
            <a:off x="10603736" y="7218026"/>
            <a:ext cx="429958" cy="42995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2" id="22"/>
          <p:cNvGrpSpPr/>
          <p:nvPr/>
        </p:nvGrpSpPr>
        <p:grpSpPr>
          <a:xfrm rot="0">
            <a:off x="10388757" y="7781333"/>
            <a:ext cx="429958" cy="42995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5" id="25"/>
          <p:cNvGrpSpPr/>
          <p:nvPr/>
        </p:nvGrpSpPr>
        <p:grpSpPr>
          <a:xfrm rot="187784">
            <a:off x="12376583" y="132627"/>
            <a:ext cx="355695" cy="355695"/>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8" id="28"/>
          <p:cNvGrpSpPr/>
          <p:nvPr/>
        </p:nvGrpSpPr>
        <p:grpSpPr>
          <a:xfrm rot="187784">
            <a:off x="12530798" y="571305"/>
            <a:ext cx="352371" cy="352371"/>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0" id="30"/>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31" id="31"/>
          <p:cNvGrpSpPr/>
          <p:nvPr/>
        </p:nvGrpSpPr>
        <p:grpSpPr>
          <a:xfrm rot="187784">
            <a:off x="12685306" y="1003012"/>
            <a:ext cx="352371" cy="352371"/>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3" id="33"/>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sp>
        <p:nvSpPr>
          <p:cNvPr name="Freeform 34" id="34"/>
          <p:cNvSpPr/>
          <p:nvPr/>
        </p:nvSpPr>
        <p:spPr>
          <a:xfrm flipH="false" flipV="false" rot="0">
            <a:off x="1221774" y="372257"/>
            <a:ext cx="1748361" cy="1749543"/>
          </a:xfrm>
          <a:custGeom>
            <a:avLst/>
            <a:gdLst/>
            <a:ahLst/>
            <a:cxnLst/>
            <a:rect r="r" b="b" t="t" l="l"/>
            <a:pathLst>
              <a:path h="1749543" w="1748361">
                <a:moveTo>
                  <a:pt x="0" y="0"/>
                </a:moveTo>
                <a:lnTo>
                  <a:pt x="1748361" y="0"/>
                </a:lnTo>
                <a:lnTo>
                  <a:pt x="1748361" y="1749542"/>
                </a:lnTo>
                <a:lnTo>
                  <a:pt x="0" y="1749542"/>
                </a:lnTo>
                <a:lnTo>
                  <a:pt x="0" y="0"/>
                </a:lnTo>
                <a:close/>
              </a:path>
            </a:pathLst>
          </a:custGeom>
          <a:blipFill>
            <a:blip r:embed="rId16"/>
            <a:stretch>
              <a:fillRect l="0" t="0" r="0" b="0"/>
            </a:stretch>
          </a:blipFill>
        </p:spPr>
      </p:sp>
      <p:sp>
        <p:nvSpPr>
          <p:cNvPr name="Freeform 35" id="35"/>
          <p:cNvSpPr/>
          <p:nvPr/>
        </p:nvSpPr>
        <p:spPr>
          <a:xfrm flipH="false" flipV="false" rot="0">
            <a:off x="3781169" y="301362"/>
            <a:ext cx="1966755" cy="1769532"/>
          </a:xfrm>
          <a:custGeom>
            <a:avLst/>
            <a:gdLst/>
            <a:ahLst/>
            <a:cxnLst/>
            <a:rect r="r" b="b" t="t" l="l"/>
            <a:pathLst>
              <a:path h="1769532" w="1966755">
                <a:moveTo>
                  <a:pt x="0" y="0"/>
                </a:moveTo>
                <a:lnTo>
                  <a:pt x="1966755" y="0"/>
                </a:lnTo>
                <a:lnTo>
                  <a:pt x="1966755" y="1769532"/>
                </a:lnTo>
                <a:lnTo>
                  <a:pt x="0" y="1769532"/>
                </a:lnTo>
                <a:lnTo>
                  <a:pt x="0" y="0"/>
                </a:lnTo>
                <a:close/>
              </a:path>
            </a:pathLst>
          </a:custGeom>
          <a:blipFill>
            <a:blip r:embed="rId17"/>
            <a:stretch>
              <a:fillRect l="0" t="0" r="0" b="0"/>
            </a:stretch>
          </a:blipFill>
        </p:spPr>
      </p:sp>
      <p:sp>
        <p:nvSpPr>
          <p:cNvPr name="Freeform 36" id="36"/>
          <p:cNvSpPr/>
          <p:nvPr/>
        </p:nvSpPr>
        <p:spPr>
          <a:xfrm flipH="false" flipV="false" rot="0">
            <a:off x="187906" y="8401303"/>
            <a:ext cx="1265199" cy="1107506"/>
          </a:xfrm>
          <a:custGeom>
            <a:avLst/>
            <a:gdLst/>
            <a:ahLst/>
            <a:cxnLst/>
            <a:rect r="r" b="b" t="t" l="l"/>
            <a:pathLst>
              <a:path h="1107506" w="1265199">
                <a:moveTo>
                  <a:pt x="0" y="0"/>
                </a:moveTo>
                <a:lnTo>
                  <a:pt x="1265199" y="0"/>
                </a:lnTo>
                <a:lnTo>
                  <a:pt x="1265199" y="1107506"/>
                </a:lnTo>
                <a:lnTo>
                  <a:pt x="0" y="1107506"/>
                </a:lnTo>
                <a:lnTo>
                  <a:pt x="0" y="0"/>
                </a:lnTo>
                <a:close/>
              </a:path>
            </a:pathLst>
          </a:custGeom>
          <a:blipFill>
            <a:blip r:embed="rId18"/>
            <a:stretch>
              <a:fillRect l="-22055" t="-33595" r="-26098" b="-35654"/>
            </a:stretch>
          </a:blipFill>
        </p:spPr>
      </p:sp>
      <p:sp>
        <p:nvSpPr>
          <p:cNvPr name="TextBox 37" id="37"/>
          <p:cNvSpPr txBox="true"/>
          <p:nvPr/>
        </p:nvSpPr>
        <p:spPr>
          <a:xfrm rot="0">
            <a:off x="820506" y="4326219"/>
            <a:ext cx="9458110" cy="751683"/>
          </a:xfrm>
          <a:prstGeom prst="rect">
            <a:avLst/>
          </a:prstGeom>
        </p:spPr>
        <p:txBody>
          <a:bodyPr anchor="t" rtlCol="false" tIns="0" lIns="0" bIns="0" rIns="0">
            <a:spAutoFit/>
          </a:bodyPr>
          <a:lstStyle/>
          <a:p>
            <a:pPr algn="l">
              <a:lnSpc>
                <a:spcPts val="5817"/>
              </a:lnSpc>
              <a:spcBef>
                <a:spcPct val="0"/>
              </a:spcBef>
            </a:pPr>
            <a:r>
              <a:rPr lang="en-US" b="true" sz="4155">
                <a:solidFill>
                  <a:srgbClr val="960000"/>
                </a:solidFill>
                <a:latin typeface="Poppins Ultra-Bold"/>
                <a:ea typeface="Poppins Ultra-Bold"/>
                <a:cs typeface="Poppins Ultra-Bold"/>
                <a:sym typeface="Poppins Ultra-Bold"/>
              </a:rPr>
              <a:t>Arjuna Visada Yoga</a:t>
            </a:r>
          </a:p>
        </p:txBody>
      </p:sp>
      <p:sp>
        <p:nvSpPr>
          <p:cNvPr name="TextBox 38" id="38"/>
          <p:cNvSpPr txBox="true"/>
          <p:nvPr/>
        </p:nvSpPr>
        <p:spPr>
          <a:xfrm rot="0">
            <a:off x="820506" y="5048250"/>
            <a:ext cx="7405755" cy="616492"/>
          </a:xfrm>
          <a:prstGeom prst="rect">
            <a:avLst/>
          </a:prstGeom>
        </p:spPr>
        <p:txBody>
          <a:bodyPr anchor="t" rtlCol="false" tIns="0" lIns="0" bIns="0" rIns="0">
            <a:spAutoFit/>
          </a:bodyPr>
          <a:lstStyle/>
          <a:p>
            <a:pPr algn="l">
              <a:lnSpc>
                <a:spcPts val="4867"/>
              </a:lnSpc>
              <a:spcBef>
                <a:spcPct val="0"/>
              </a:spcBef>
            </a:pPr>
            <a:r>
              <a:rPr lang="en-US" b="true" sz="3476">
                <a:solidFill>
                  <a:srgbClr val="1800AD"/>
                </a:solidFill>
                <a:latin typeface="Poppins Bold"/>
                <a:ea typeface="Poppins Bold"/>
                <a:cs typeface="Poppins Bold"/>
                <a:sym typeface="Poppins Bold"/>
              </a:rPr>
              <a:t>Yoga tentang Keraguan Arjuna</a:t>
            </a:r>
          </a:p>
        </p:txBody>
      </p:sp>
      <p:sp>
        <p:nvSpPr>
          <p:cNvPr name="TextBox 39" id="39"/>
          <p:cNvSpPr txBox="true"/>
          <p:nvPr/>
        </p:nvSpPr>
        <p:spPr>
          <a:xfrm rot="0">
            <a:off x="820506" y="3656213"/>
            <a:ext cx="7295177" cy="793830"/>
          </a:xfrm>
          <a:prstGeom prst="rect">
            <a:avLst/>
          </a:prstGeom>
        </p:spPr>
        <p:txBody>
          <a:bodyPr anchor="t" rtlCol="false" tIns="0" lIns="0" bIns="0" rIns="0">
            <a:spAutoFit/>
          </a:bodyPr>
          <a:lstStyle/>
          <a:p>
            <a:pPr algn="l">
              <a:lnSpc>
                <a:spcPts val="6120"/>
              </a:lnSpc>
              <a:spcBef>
                <a:spcPct val="0"/>
              </a:spcBef>
            </a:pPr>
            <a:r>
              <a:rPr lang="en-US" b="true" sz="4371">
                <a:solidFill>
                  <a:srgbClr val="000000"/>
                </a:solidFill>
                <a:latin typeface="Poppins Ultra-Bold"/>
                <a:ea typeface="Poppins Ultra-Bold"/>
                <a:cs typeface="Poppins Ultra-Bold"/>
                <a:sym typeface="Poppins Ultra-Bold"/>
              </a:rPr>
              <a:t>Bhagavad-gita BAB I</a:t>
            </a:r>
          </a:p>
        </p:txBody>
      </p:sp>
      <p:sp>
        <p:nvSpPr>
          <p:cNvPr name="TextBox 40" id="40"/>
          <p:cNvSpPr txBox="true"/>
          <p:nvPr/>
        </p:nvSpPr>
        <p:spPr>
          <a:xfrm rot="0">
            <a:off x="2554594" y="9024363"/>
            <a:ext cx="3861622" cy="410724"/>
          </a:xfrm>
          <a:prstGeom prst="rect">
            <a:avLst/>
          </a:prstGeom>
        </p:spPr>
        <p:txBody>
          <a:bodyPr anchor="t" rtlCol="false" tIns="0" lIns="0" bIns="0" rIns="0">
            <a:spAutoFit/>
          </a:bodyPr>
          <a:lstStyle/>
          <a:p>
            <a:pPr algn="l">
              <a:lnSpc>
                <a:spcPts val="3262"/>
              </a:lnSpc>
              <a:spcBef>
                <a:spcPct val="0"/>
              </a:spcBef>
            </a:pPr>
            <a:r>
              <a:rPr lang="en-US" sz="2330">
                <a:solidFill>
                  <a:srgbClr val="FFFFFF"/>
                </a:solidFill>
                <a:latin typeface="Poppins"/>
                <a:ea typeface="Poppins"/>
                <a:cs typeface="Poppins"/>
                <a:sym typeface="Poppins"/>
              </a:rPr>
              <a:t>www.hindujogja.com</a:t>
            </a:r>
          </a:p>
        </p:txBody>
      </p:sp>
      <p:sp>
        <p:nvSpPr>
          <p:cNvPr name="TextBox 41" id="41"/>
          <p:cNvSpPr txBox="true"/>
          <p:nvPr/>
        </p:nvSpPr>
        <p:spPr>
          <a:xfrm rot="0">
            <a:off x="5910929" y="8970746"/>
            <a:ext cx="5209078" cy="507950"/>
          </a:xfrm>
          <a:prstGeom prst="rect">
            <a:avLst/>
          </a:prstGeom>
        </p:spPr>
        <p:txBody>
          <a:bodyPr anchor="t" rtlCol="false" tIns="0" lIns="0" bIns="0" rIns="0">
            <a:spAutoFit/>
          </a:bodyPr>
          <a:lstStyle/>
          <a:p>
            <a:pPr algn="l">
              <a:lnSpc>
                <a:spcPts val="4027"/>
              </a:lnSpc>
              <a:spcBef>
                <a:spcPct val="0"/>
              </a:spcBef>
            </a:pPr>
            <a:r>
              <a:rPr lang="en-US" sz="2876">
                <a:solidFill>
                  <a:srgbClr val="FFFFFF"/>
                </a:solidFill>
                <a:latin typeface="Poppins"/>
                <a:ea typeface="Poppins"/>
                <a:cs typeface="Poppins"/>
                <a:sym typeface="Poppins"/>
              </a:rPr>
              <a:t>Created by : Made Sumiarta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730719"/>
            <a:ext cx="11588707" cy="5753100"/>
          </a:xfrm>
          <a:prstGeom prst="rect">
            <a:avLst/>
          </a:prstGeom>
        </p:spPr>
        <p:txBody>
          <a:bodyPr anchor="t" rtlCol="false" tIns="0" lIns="0" bIns="0" rIns="0">
            <a:spAutoFit/>
          </a:bodyPr>
          <a:lstStyle/>
          <a:p>
            <a:pPr algn="just" marL="813684" indent="-406842" lvl="1">
              <a:lnSpc>
                <a:spcPts val="4522"/>
              </a:lnSpc>
              <a:buFont typeface="Arial"/>
              <a:buChar char="•"/>
            </a:pPr>
            <a:r>
              <a:rPr lang="en-US" sz="3768">
                <a:solidFill>
                  <a:srgbClr val="000000"/>
                </a:solidFill>
                <a:latin typeface="Poppins"/>
                <a:ea typeface="Poppins"/>
                <a:cs typeface="Poppins"/>
                <a:sym typeface="Poppins"/>
              </a:rPr>
              <a:t>Seorang pemimpin yang “buta hati” bisa menghancurkan sebuah bangsa.</a:t>
            </a:r>
          </a:p>
          <a:p>
            <a:pPr algn="just" marL="813684" indent="-406842" lvl="1">
              <a:lnSpc>
                <a:spcPts val="4522"/>
              </a:lnSpc>
              <a:buFont typeface="Arial"/>
              <a:buChar char="•"/>
            </a:pPr>
            <a:r>
              <a:rPr lang="en-US" sz="3768">
                <a:solidFill>
                  <a:srgbClr val="000000"/>
                </a:solidFill>
                <a:latin typeface="Poppins"/>
                <a:ea typeface="Poppins"/>
                <a:cs typeface="Poppins"/>
                <a:sym typeface="Poppins"/>
              </a:rPr>
              <a:t>Keterikatan b</a:t>
            </a:r>
            <a:r>
              <a:rPr lang="en-US" sz="3768">
                <a:solidFill>
                  <a:srgbClr val="000000"/>
                </a:solidFill>
                <a:latin typeface="Poppins"/>
                <a:ea typeface="Poppins"/>
                <a:cs typeface="Poppins"/>
                <a:sym typeface="Poppins"/>
              </a:rPr>
              <a:t>uta </a:t>
            </a:r>
            <a:r>
              <a:rPr lang="en-US" sz="3768">
                <a:solidFill>
                  <a:srgbClr val="000000"/>
                </a:solidFill>
                <a:latin typeface="Poppins"/>
                <a:ea typeface="Poppins"/>
                <a:cs typeface="Poppins"/>
                <a:sym typeface="Poppins"/>
              </a:rPr>
              <a:t>p</a:t>
            </a:r>
            <a:r>
              <a:rPr lang="en-US" sz="3768">
                <a:solidFill>
                  <a:srgbClr val="000000"/>
                </a:solidFill>
                <a:latin typeface="Poppins"/>
                <a:ea typeface="Poppins"/>
                <a:cs typeface="Poppins"/>
                <a:sym typeface="Poppins"/>
              </a:rPr>
              <a:t>ada </a:t>
            </a:r>
            <a:r>
              <a:rPr lang="en-US" sz="3768">
                <a:solidFill>
                  <a:srgbClr val="000000"/>
                </a:solidFill>
                <a:latin typeface="Poppins"/>
                <a:ea typeface="Poppins"/>
                <a:cs typeface="Poppins"/>
                <a:sym typeface="Poppins"/>
              </a:rPr>
              <a:t>kelu</a:t>
            </a:r>
            <a:r>
              <a:rPr lang="en-US" sz="3768">
                <a:solidFill>
                  <a:srgbClr val="000000"/>
                </a:solidFill>
                <a:latin typeface="Poppins"/>
                <a:ea typeface="Poppins"/>
                <a:cs typeface="Poppins"/>
                <a:sym typeface="Poppins"/>
              </a:rPr>
              <a:t>ar</a:t>
            </a:r>
            <a:r>
              <a:rPr lang="en-US" sz="3768">
                <a:solidFill>
                  <a:srgbClr val="000000"/>
                </a:solidFill>
                <a:latin typeface="Poppins"/>
                <a:ea typeface="Poppins"/>
                <a:cs typeface="Poppins"/>
                <a:sym typeface="Poppins"/>
              </a:rPr>
              <a:t>g</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 harta, atau jabatan membuat seseorang kehilangan dharma.</a:t>
            </a:r>
          </a:p>
          <a:p>
            <a:pPr algn="just" marL="813684" indent="-406842" lvl="1">
              <a:lnSpc>
                <a:spcPts val="4522"/>
              </a:lnSpc>
              <a:buFont typeface="Arial"/>
              <a:buChar char="•"/>
            </a:pPr>
            <a:r>
              <a:rPr lang="en-US" sz="3768">
                <a:solidFill>
                  <a:srgbClr val="000000"/>
                </a:solidFill>
                <a:latin typeface="Poppins"/>
                <a:ea typeface="Poppins"/>
                <a:cs typeface="Poppins"/>
                <a:sym typeface="Poppins"/>
              </a:rPr>
              <a:t>Or</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ng</a:t>
            </a:r>
            <a:r>
              <a:rPr lang="en-US" sz="3768">
                <a:solidFill>
                  <a:srgbClr val="000000"/>
                </a:solidFill>
                <a:latin typeface="Poppins"/>
                <a:ea typeface="Poppins"/>
                <a:cs typeface="Poppins"/>
                <a:sym typeface="Poppins"/>
              </a:rPr>
              <a:t> t</a:t>
            </a:r>
            <a:r>
              <a:rPr lang="en-US" sz="3768">
                <a:solidFill>
                  <a:srgbClr val="000000"/>
                </a:solidFill>
                <a:latin typeface="Poppins"/>
                <a:ea typeface="Poppins"/>
                <a:cs typeface="Poppins"/>
                <a:sym typeface="Poppins"/>
              </a:rPr>
              <a:t>u</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 w</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jib</a:t>
            </a:r>
            <a:r>
              <a:rPr lang="en-US" sz="3768">
                <a:solidFill>
                  <a:srgbClr val="000000"/>
                </a:solidFill>
                <a:latin typeface="Poppins"/>
                <a:ea typeface="Poppins"/>
                <a:cs typeface="Poppins"/>
                <a:sym typeface="Poppins"/>
              </a:rPr>
              <a:t> </a:t>
            </a:r>
            <a:r>
              <a:rPr lang="en-US" sz="3768">
                <a:solidFill>
                  <a:srgbClr val="000000"/>
                </a:solidFill>
                <a:latin typeface="Poppins"/>
                <a:ea typeface="Poppins"/>
                <a:cs typeface="Poppins"/>
                <a:sym typeface="Poppins"/>
              </a:rPr>
              <a:t>m</a:t>
            </a:r>
            <a:r>
              <a:rPr lang="en-US" sz="3768">
                <a:solidFill>
                  <a:srgbClr val="000000"/>
                </a:solidFill>
                <a:latin typeface="Poppins"/>
                <a:ea typeface="Poppins"/>
                <a:cs typeface="Poppins"/>
                <a:sym typeface="Poppins"/>
              </a:rPr>
              <a:t>e</a:t>
            </a:r>
            <a:r>
              <a:rPr lang="en-US" sz="3768">
                <a:solidFill>
                  <a:srgbClr val="000000"/>
                </a:solidFill>
                <a:latin typeface="Poppins"/>
                <a:ea typeface="Poppins"/>
                <a:cs typeface="Poppins"/>
                <a:sym typeface="Poppins"/>
              </a:rPr>
              <a:t>n</a:t>
            </a:r>
            <a:r>
              <a:rPr lang="en-US" sz="3768">
                <a:solidFill>
                  <a:srgbClr val="000000"/>
                </a:solidFill>
                <a:latin typeface="Poppins"/>
                <a:ea typeface="Poppins"/>
                <a:cs typeface="Poppins"/>
                <a:sym typeface="Poppins"/>
              </a:rPr>
              <a:t>di</a:t>
            </a:r>
            <a:r>
              <a:rPr lang="en-US" sz="3768">
                <a:solidFill>
                  <a:srgbClr val="000000"/>
                </a:solidFill>
                <a:latin typeface="Poppins"/>
                <a:ea typeface="Poppins"/>
                <a:cs typeface="Poppins"/>
                <a:sym typeface="Poppins"/>
              </a:rPr>
              <a:t>dik </a:t>
            </a:r>
            <a:r>
              <a:rPr lang="en-US" sz="3768">
                <a:solidFill>
                  <a:srgbClr val="000000"/>
                </a:solidFill>
                <a:latin typeface="Poppins"/>
                <a:ea typeface="Poppins"/>
                <a:cs typeface="Poppins"/>
                <a:sym typeface="Poppins"/>
              </a:rPr>
              <a:t>an</a:t>
            </a:r>
            <a:r>
              <a:rPr lang="en-US" sz="3768">
                <a:solidFill>
                  <a:srgbClr val="000000"/>
                </a:solidFill>
                <a:latin typeface="Poppins"/>
                <a:ea typeface="Poppins"/>
                <a:cs typeface="Poppins"/>
                <a:sym typeface="Poppins"/>
              </a:rPr>
              <a:t>ak bukan hanya deng</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n</a:t>
            </a:r>
            <a:r>
              <a:rPr lang="en-US" sz="3768">
                <a:solidFill>
                  <a:srgbClr val="000000"/>
                </a:solidFill>
                <a:latin typeface="Poppins"/>
                <a:ea typeface="Poppins"/>
                <a:cs typeface="Poppins"/>
                <a:sym typeface="Poppins"/>
              </a:rPr>
              <a:t> </a:t>
            </a:r>
            <a:r>
              <a:rPr lang="en-US" sz="3768">
                <a:solidFill>
                  <a:srgbClr val="000000"/>
                </a:solidFill>
                <a:latin typeface="Poppins"/>
                <a:ea typeface="Poppins"/>
                <a:cs typeface="Poppins"/>
                <a:sym typeface="Poppins"/>
              </a:rPr>
              <a:t>k</a:t>
            </a:r>
            <a:r>
              <a:rPr lang="en-US" sz="3768">
                <a:solidFill>
                  <a:srgbClr val="000000"/>
                </a:solidFill>
                <a:latin typeface="Poppins"/>
                <a:ea typeface="Poppins"/>
                <a:cs typeface="Poppins"/>
                <a:sym typeface="Poppins"/>
              </a:rPr>
              <a:t>asih </a:t>
            </a:r>
            <a:r>
              <a:rPr lang="en-US" sz="3768">
                <a:solidFill>
                  <a:srgbClr val="000000"/>
                </a:solidFill>
                <a:latin typeface="Poppins"/>
                <a:ea typeface="Poppins"/>
                <a:cs typeface="Poppins"/>
                <a:sym typeface="Poppins"/>
              </a:rPr>
              <a:t>sayang, tetapi juga dengan disiplin dan nilai moral.</a:t>
            </a:r>
          </a:p>
          <a:p>
            <a:pPr algn="just" marL="813684" indent="-406842" lvl="1">
              <a:lnSpc>
                <a:spcPts val="4522"/>
              </a:lnSpc>
              <a:buFont typeface="Arial"/>
              <a:buChar char="•"/>
            </a:pPr>
            <a:r>
              <a:rPr lang="en-US" sz="3768">
                <a:solidFill>
                  <a:srgbClr val="000000"/>
                </a:solidFill>
                <a:latin typeface="Poppins"/>
                <a:ea typeface="Poppins"/>
                <a:cs typeface="Poppins"/>
                <a:sym typeface="Poppins"/>
              </a:rPr>
              <a:t>Kesetiaan harus pada kebenaran (dharma), bukan pada orang atau kelompok semata.</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933450"/>
            <a:ext cx="9830310"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6</a:t>
            </a:r>
            <a:r>
              <a:rPr lang="en-US" b="true" sz="3430">
                <a:solidFill>
                  <a:srgbClr val="1800AD"/>
                </a:solidFill>
                <a:latin typeface="Poppins Bold"/>
                <a:ea typeface="Poppins Bold"/>
                <a:cs typeface="Poppins Bold"/>
                <a:sym typeface="Poppins Bold"/>
              </a:rPr>
              <a:t>. Pelajaran Moral untuk Kehidupan Modern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730719"/>
            <a:ext cx="11588707" cy="5753100"/>
          </a:xfrm>
          <a:prstGeom prst="rect">
            <a:avLst/>
          </a:prstGeom>
        </p:spPr>
        <p:txBody>
          <a:bodyPr anchor="t" rtlCol="false" tIns="0" lIns="0" bIns="0" rIns="0">
            <a:spAutoFit/>
          </a:bodyPr>
          <a:lstStyle/>
          <a:p>
            <a:pPr algn="just" marL="813684" indent="-406842" lvl="1">
              <a:lnSpc>
                <a:spcPts val="4522"/>
              </a:lnSpc>
              <a:buFont typeface="Arial"/>
              <a:buChar char="•"/>
            </a:pPr>
            <a:r>
              <a:rPr lang="en-US" sz="3768">
                <a:solidFill>
                  <a:srgbClr val="000000"/>
                </a:solidFill>
                <a:latin typeface="Poppins"/>
                <a:ea typeface="Poppins"/>
                <a:cs typeface="Poppins"/>
                <a:sym typeface="Poppins"/>
              </a:rPr>
              <a:t>Bhagavad Gītā dimulai dari suara seorang raja buta bukan kebetulan, te</a:t>
            </a:r>
            <a:r>
              <a:rPr lang="en-US" sz="3768">
                <a:solidFill>
                  <a:srgbClr val="000000"/>
                </a:solidFill>
                <a:latin typeface="Poppins"/>
                <a:ea typeface="Poppins"/>
                <a:cs typeface="Poppins"/>
                <a:sym typeface="Poppins"/>
              </a:rPr>
              <a:t>tapi </a:t>
            </a:r>
            <a:r>
              <a:rPr lang="en-US" sz="3768">
                <a:solidFill>
                  <a:srgbClr val="000000"/>
                </a:solidFill>
                <a:latin typeface="Poppins"/>
                <a:ea typeface="Poppins"/>
                <a:cs typeface="Poppins"/>
                <a:sym typeface="Poppins"/>
              </a:rPr>
              <a:t>pes</a:t>
            </a:r>
            <a:r>
              <a:rPr lang="en-US" sz="3768">
                <a:solidFill>
                  <a:srgbClr val="000000"/>
                </a:solidFill>
                <a:latin typeface="Poppins"/>
                <a:ea typeface="Poppins"/>
                <a:cs typeface="Poppins"/>
                <a:sym typeface="Poppins"/>
              </a:rPr>
              <a:t>an simbo</a:t>
            </a:r>
            <a:r>
              <a:rPr lang="en-US" sz="3768">
                <a:solidFill>
                  <a:srgbClr val="000000"/>
                </a:solidFill>
                <a:latin typeface="Poppins"/>
                <a:ea typeface="Poppins"/>
                <a:cs typeface="Poppins"/>
                <a:sym typeface="Poppins"/>
              </a:rPr>
              <a:t>lik. Kit</a:t>
            </a:r>
            <a:r>
              <a:rPr lang="en-US" sz="3768">
                <a:solidFill>
                  <a:srgbClr val="000000"/>
                </a:solidFill>
                <a:latin typeface="Poppins"/>
                <a:ea typeface="Poppins"/>
                <a:cs typeface="Poppins"/>
                <a:sym typeface="Poppins"/>
              </a:rPr>
              <a:t>ab ini men</a:t>
            </a:r>
            <a:r>
              <a:rPr lang="en-US" sz="3768">
                <a:solidFill>
                  <a:srgbClr val="000000"/>
                </a:solidFill>
                <a:latin typeface="Poppins"/>
                <a:ea typeface="Poppins"/>
                <a:cs typeface="Poppins"/>
                <a:sym typeface="Poppins"/>
              </a:rPr>
              <a:t>g</a:t>
            </a:r>
            <a:r>
              <a:rPr lang="en-US" sz="3768">
                <a:solidFill>
                  <a:srgbClr val="000000"/>
                </a:solidFill>
                <a:latin typeface="Poppins"/>
                <a:ea typeface="Poppins"/>
                <a:cs typeface="Poppins"/>
                <a:sym typeface="Poppins"/>
              </a:rPr>
              <a:t>aj</a:t>
            </a:r>
            <a:r>
              <a:rPr lang="en-US" sz="3768">
                <a:solidFill>
                  <a:srgbClr val="000000"/>
                </a:solidFill>
                <a:latin typeface="Poppins"/>
                <a:ea typeface="Poppins"/>
                <a:cs typeface="Poppins"/>
                <a:sym typeface="Poppins"/>
              </a:rPr>
              <a:t>arkan bahwa kebutaan terbesar bukanlah kebutaan ma</a:t>
            </a:r>
            <a:r>
              <a:rPr lang="en-US" sz="3768">
                <a:solidFill>
                  <a:srgbClr val="000000"/>
                </a:solidFill>
                <a:latin typeface="Poppins"/>
                <a:ea typeface="Poppins"/>
                <a:cs typeface="Poppins"/>
                <a:sym typeface="Poppins"/>
              </a:rPr>
              <a:t>ta,</a:t>
            </a:r>
            <a:r>
              <a:rPr lang="en-US" sz="3768">
                <a:solidFill>
                  <a:srgbClr val="000000"/>
                </a:solidFill>
                <a:latin typeface="Poppins"/>
                <a:ea typeface="Poppins"/>
                <a:cs typeface="Poppins"/>
                <a:sym typeface="Poppins"/>
              </a:rPr>
              <a:t> mel</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ink</a:t>
            </a:r>
            <a:r>
              <a:rPr lang="en-US" sz="3768">
                <a:solidFill>
                  <a:srgbClr val="000000"/>
                </a:solidFill>
                <a:latin typeface="Poppins"/>
                <a:ea typeface="Poppins"/>
                <a:cs typeface="Poppins"/>
                <a:sym typeface="Poppins"/>
              </a:rPr>
              <a:t>an</a:t>
            </a:r>
            <a:r>
              <a:rPr lang="en-US" sz="3768">
                <a:solidFill>
                  <a:srgbClr val="000000"/>
                </a:solidFill>
                <a:latin typeface="Poppins"/>
                <a:ea typeface="Poppins"/>
                <a:cs typeface="Poppins"/>
                <a:sym typeface="Poppins"/>
              </a:rPr>
              <a:t> kebutaan hati. Dhṛtarāṣṭra ad</a:t>
            </a:r>
            <a:r>
              <a:rPr lang="en-US" sz="3768">
                <a:solidFill>
                  <a:srgbClr val="000000"/>
                </a:solidFill>
                <a:latin typeface="Poppins"/>
                <a:ea typeface="Poppins"/>
                <a:cs typeface="Poppins"/>
                <a:sym typeface="Poppins"/>
              </a:rPr>
              <a:t>alah contoh b</a:t>
            </a:r>
            <a:r>
              <a:rPr lang="en-US" sz="3768">
                <a:solidFill>
                  <a:srgbClr val="000000"/>
                </a:solidFill>
                <a:latin typeface="Poppins"/>
                <a:ea typeface="Poppins"/>
                <a:cs typeface="Poppins"/>
                <a:sym typeface="Poppins"/>
              </a:rPr>
              <a:t>agaimana cinta buta, kesetiaan palsu, dan pengabaian terhadap dharma bisa menjerumuskan keluarga, kerajaan, bahkan dunia ke dalam peperangan.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933450"/>
            <a:ext cx="1893413"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Penutup</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909342" y="0"/>
            <a:ext cx="19723883" cy="11061642"/>
          </a:xfrm>
          <a:custGeom>
            <a:avLst/>
            <a:gdLst/>
            <a:ahLst/>
            <a:cxnLst/>
            <a:rect r="r" b="b" t="t" l="l"/>
            <a:pathLst>
              <a:path h="11061642" w="19723883">
                <a:moveTo>
                  <a:pt x="0" y="0"/>
                </a:moveTo>
                <a:lnTo>
                  <a:pt x="19723882" y="0"/>
                </a:lnTo>
                <a:lnTo>
                  <a:pt x="19723882" y="11061642"/>
                </a:lnTo>
                <a:lnTo>
                  <a:pt x="0" y="11061642"/>
                </a:lnTo>
                <a:lnTo>
                  <a:pt x="0" y="0"/>
                </a:lnTo>
                <a:close/>
              </a:path>
            </a:pathLst>
          </a:custGeom>
          <a:blipFill>
            <a:blip r:embed="rId3">
              <a:alphaModFix amt="35000"/>
            </a:blip>
            <a:stretch>
              <a:fillRect l="0" t="0" r="0" b="0"/>
            </a:stretch>
          </a:blipFill>
        </p:spPr>
      </p:sp>
      <p:grpSp>
        <p:nvGrpSpPr>
          <p:cNvPr name="Group 4" id="4"/>
          <p:cNvGrpSpPr/>
          <p:nvPr/>
        </p:nvGrpSpPr>
        <p:grpSpPr>
          <a:xfrm rot="0">
            <a:off x="11462549" y="0"/>
            <a:ext cx="7150515" cy="10470170"/>
            <a:chOff x="0" y="0"/>
            <a:chExt cx="9534020" cy="13960227"/>
          </a:xfrm>
        </p:grpSpPr>
        <p:pic>
          <p:nvPicPr>
            <p:cNvPr name="Picture 5" id="5"/>
            <p:cNvPicPr>
              <a:picLocks noChangeAspect="true"/>
            </p:cNvPicPr>
            <p:nvPr/>
          </p:nvPicPr>
          <p:blipFill>
            <a:blip r:embed="rId4"/>
            <a:srcRect l="41241" t="0" r="7537" b="0"/>
            <a:stretch>
              <a:fillRect/>
            </a:stretch>
          </p:blipFill>
          <p:spPr>
            <a:xfrm flipH="false" flipV="false">
              <a:off x="0" y="0"/>
              <a:ext cx="9534020" cy="13960227"/>
            </a:xfrm>
            <a:prstGeom prst="rect">
              <a:avLst/>
            </a:prstGeom>
          </p:spPr>
        </p:pic>
      </p:grpSp>
      <p:grpSp>
        <p:nvGrpSpPr>
          <p:cNvPr name="Group 6" id="6"/>
          <p:cNvGrpSpPr/>
          <p:nvPr/>
        </p:nvGrpSpPr>
        <p:grpSpPr>
          <a:xfrm rot="0">
            <a:off x="-799319" y="8441451"/>
            <a:ext cx="11714131" cy="1067357"/>
            <a:chOff x="0" y="0"/>
            <a:chExt cx="3085203" cy="281115"/>
          </a:xfrm>
        </p:grpSpPr>
        <p:sp>
          <p:nvSpPr>
            <p:cNvPr name="Freeform 7" id="7"/>
            <p:cNvSpPr/>
            <p:nvPr/>
          </p:nvSpPr>
          <p:spPr>
            <a:xfrm flipH="false" flipV="false" rot="0">
              <a:off x="0" y="0"/>
              <a:ext cx="3085203" cy="281115"/>
            </a:xfrm>
            <a:custGeom>
              <a:avLst/>
              <a:gdLst/>
              <a:ahLst/>
              <a:cxnLst/>
              <a:rect r="r" b="b" t="t" l="l"/>
              <a:pathLst>
                <a:path h="281115" w="3085203">
                  <a:moveTo>
                    <a:pt x="0" y="0"/>
                  </a:moveTo>
                  <a:lnTo>
                    <a:pt x="3085203" y="0"/>
                  </a:lnTo>
                  <a:lnTo>
                    <a:pt x="3085203" y="281115"/>
                  </a:lnTo>
                  <a:lnTo>
                    <a:pt x="0" y="281115"/>
                  </a:lnTo>
                  <a:close/>
                </a:path>
              </a:pathLst>
            </a:custGeom>
            <a:solidFill>
              <a:srgbClr val="960000"/>
            </a:solidFill>
          </p:spPr>
        </p:sp>
        <p:sp>
          <p:nvSpPr>
            <p:cNvPr name="TextBox 8" id="8"/>
            <p:cNvSpPr txBox="true"/>
            <p:nvPr/>
          </p:nvSpPr>
          <p:spPr>
            <a:xfrm>
              <a:off x="0" y="-38100"/>
              <a:ext cx="3085203" cy="319215"/>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2804932">
            <a:off x="7683090" y="3534568"/>
            <a:ext cx="7117467" cy="7492071"/>
          </a:xfrm>
          <a:custGeom>
            <a:avLst/>
            <a:gdLst/>
            <a:ahLst/>
            <a:cxnLst/>
            <a:rect r="r" b="b" t="t" l="l"/>
            <a:pathLst>
              <a:path h="7492071" w="7117467">
                <a:moveTo>
                  <a:pt x="0" y="0"/>
                </a:moveTo>
                <a:lnTo>
                  <a:pt x="7117468" y="0"/>
                </a:lnTo>
                <a:lnTo>
                  <a:pt x="7117468" y="7492071"/>
                </a:lnTo>
                <a:lnTo>
                  <a:pt x="0" y="74920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503709">
            <a:off x="10077864" y="4946839"/>
            <a:ext cx="2996452" cy="569383"/>
          </a:xfrm>
          <a:custGeom>
            <a:avLst/>
            <a:gdLst/>
            <a:ahLst/>
            <a:cxnLst/>
            <a:rect r="r" b="b" t="t" l="l"/>
            <a:pathLst>
              <a:path h="569383" w="2996452">
                <a:moveTo>
                  <a:pt x="0" y="0"/>
                </a:moveTo>
                <a:lnTo>
                  <a:pt x="2996452" y="0"/>
                </a:lnTo>
                <a:lnTo>
                  <a:pt x="2996452" y="569383"/>
                </a:lnTo>
                <a:lnTo>
                  <a:pt x="0" y="569383"/>
                </a:lnTo>
                <a:lnTo>
                  <a:pt x="0" y="0"/>
                </a:lnTo>
                <a:close/>
              </a:path>
            </a:pathLst>
          </a:custGeom>
          <a:blipFill>
            <a:blip r:embed="rId7"/>
            <a:stretch>
              <a:fillRect l="0" t="-3613" r="0" b="-3613"/>
            </a:stretch>
          </a:blipFill>
        </p:spPr>
      </p:sp>
      <p:sp>
        <p:nvSpPr>
          <p:cNvPr name="Freeform 11" id="11"/>
          <p:cNvSpPr/>
          <p:nvPr/>
        </p:nvSpPr>
        <p:spPr>
          <a:xfrm flipH="false" flipV="false" rot="-2804932">
            <a:off x="7306499" y="-1676479"/>
            <a:ext cx="7002623" cy="7371182"/>
          </a:xfrm>
          <a:custGeom>
            <a:avLst/>
            <a:gdLst/>
            <a:ahLst/>
            <a:cxnLst/>
            <a:rect r="r" b="b" t="t" l="l"/>
            <a:pathLst>
              <a:path h="7371182" w="7002623">
                <a:moveTo>
                  <a:pt x="0" y="0"/>
                </a:moveTo>
                <a:lnTo>
                  <a:pt x="7002623" y="0"/>
                </a:lnTo>
                <a:lnTo>
                  <a:pt x="7002623" y="7371182"/>
                </a:lnTo>
                <a:lnTo>
                  <a:pt x="0" y="7371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true" rot="-864092">
            <a:off x="9683406" y="247542"/>
            <a:ext cx="2873203" cy="4700536"/>
          </a:xfrm>
          <a:custGeom>
            <a:avLst/>
            <a:gdLst/>
            <a:ahLst/>
            <a:cxnLst/>
            <a:rect r="r" b="b" t="t" l="l"/>
            <a:pathLst>
              <a:path h="4700536" w="2873203">
                <a:moveTo>
                  <a:pt x="2873203" y="4700536"/>
                </a:moveTo>
                <a:lnTo>
                  <a:pt x="0" y="4700536"/>
                </a:lnTo>
                <a:lnTo>
                  <a:pt x="0" y="0"/>
                </a:lnTo>
                <a:lnTo>
                  <a:pt x="2873203" y="0"/>
                </a:lnTo>
                <a:lnTo>
                  <a:pt x="2873203" y="4700536"/>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804932">
            <a:off x="10805203" y="7381463"/>
            <a:ext cx="1168213" cy="1229698"/>
          </a:xfrm>
          <a:custGeom>
            <a:avLst/>
            <a:gdLst/>
            <a:ahLst/>
            <a:cxnLst/>
            <a:rect r="r" b="b" t="t" l="l"/>
            <a:pathLst>
              <a:path h="1229698" w="1168213">
                <a:moveTo>
                  <a:pt x="0" y="0"/>
                </a:moveTo>
                <a:lnTo>
                  <a:pt x="1168213" y="0"/>
                </a:lnTo>
                <a:lnTo>
                  <a:pt x="1168213" y="1229698"/>
                </a:lnTo>
                <a:lnTo>
                  <a:pt x="0" y="12296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true" rot="3621560">
            <a:off x="11317337" y="8494580"/>
            <a:ext cx="2515172" cy="4114800"/>
          </a:xfrm>
          <a:custGeom>
            <a:avLst/>
            <a:gdLst/>
            <a:ahLst/>
            <a:cxnLst/>
            <a:rect r="r" b="b" t="t" l="l"/>
            <a:pathLst>
              <a:path h="4114800" w="2515172">
                <a:moveTo>
                  <a:pt x="0" y="4114800"/>
                </a:moveTo>
                <a:lnTo>
                  <a:pt x="2515171" y="4114800"/>
                </a:lnTo>
                <a:lnTo>
                  <a:pt x="2515171" y="0"/>
                </a:lnTo>
                <a:lnTo>
                  <a:pt x="0" y="0"/>
                </a:lnTo>
                <a:lnTo>
                  <a:pt x="0"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819169" y="9046946"/>
            <a:ext cx="422708" cy="422708"/>
          </a:xfrm>
          <a:custGeom>
            <a:avLst/>
            <a:gdLst/>
            <a:ahLst/>
            <a:cxnLst/>
            <a:rect r="r" b="b" t="t" l="l"/>
            <a:pathLst>
              <a:path h="422708" w="422708">
                <a:moveTo>
                  <a:pt x="0" y="0"/>
                </a:moveTo>
                <a:lnTo>
                  <a:pt x="422708" y="0"/>
                </a:lnTo>
                <a:lnTo>
                  <a:pt x="422708" y="422708"/>
                </a:lnTo>
                <a:lnTo>
                  <a:pt x="0" y="4227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6" id="16"/>
          <p:cNvGrpSpPr/>
          <p:nvPr/>
        </p:nvGrpSpPr>
        <p:grpSpPr>
          <a:xfrm rot="0">
            <a:off x="10807810" y="6648350"/>
            <a:ext cx="434014" cy="43401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19" id="19"/>
          <p:cNvGrpSpPr/>
          <p:nvPr/>
        </p:nvGrpSpPr>
        <p:grpSpPr>
          <a:xfrm rot="0">
            <a:off x="10603736" y="7218026"/>
            <a:ext cx="429958" cy="42995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2" id="22"/>
          <p:cNvGrpSpPr/>
          <p:nvPr/>
        </p:nvGrpSpPr>
        <p:grpSpPr>
          <a:xfrm rot="0">
            <a:off x="10388757" y="7781333"/>
            <a:ext cx="429958" cy="42995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5" id="25"/>
          <p:cNvGrpSpPr/>
          <p:nvPr/>
        </p:nvGrpSpPr>
        <p:grpSpPr>
          <a:xfrm rot="187784">
            <a:off x="12376583" y="132627"/>
            <a:ext cx="355695" cy="355695"/>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8" id="28"/>
          <p:cNvGrpSpPr/>
          <p:nvPr/>
        </p:nvGrpSpPr>
        <p:grpSpPr>
          <a:xfrm rot="187784">
            <a:off x="12530798" y="571305"/>
            <a:ext cx="352371" cy="352371"/>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0" id="30"/>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31" id="31"/>
          <p:cNvGrpSpPr/>
          <p:nvPr/>
        </p:nvGrpSpPr>
        <p:grpSpPr>
          <a:xfrm rot="187784">
            <a:off x="12685306" y="1003012"/>
            <a:ext cx="352371" cy="352371"/>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3" id="33"/>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sp>
        <p:nvSpPr>
          <p:cNvPr name="Freeform 34" id="34"/>
          <p:cNvSpPr/>
          <p:nvPr/>
        </p:nvSpPr>
        <p:spPr>
          <a:xfrm flipH="false" flipV="false" rot="0">
            <a:off x="1221774" y="372257"/>
            <a:ext cx="1748361" cy="1749543"/>
          </a:xfrm>
          <a:custGeom>
            <a:avLst/>
            <a:gdLst/>
            <a:ahLst/>
            <a:cxnLst/>
            <a:rect r="r" b="b" t="t" l="l"/>
            <a:pathLst>
              <a:path h="1749543" w="1748361">
                <a:moveTo>
                  <a:pt x="0" y="0"/>
                </a:moveTo>
                <a:lnTo>
                  <a:pt x="1748361" y="0"/>
                </a:lnTo>
                <a:lnTo>
                  <a:pt x="1748361" y="1749542"/>
                </a:lnTo>
                <a:lnTo>
                  <a:pt x="0" y="1749542"/>
                </a:lnTo>
                <a:lnTo>
                  <a:pt x="0" y="0"/>
                </a:lnTo>
                <a:close/>
              </a:path>
            </a:pathLst>
          </a:custGeom>
          <a:blipFill>
            <a:blip r:embed="rId16"/>
            <a:stretch>
              <a:fillRect l="0" t="0" r="0" b="0"/>
            </a:stretch>
          </a:blipFill>
        </p:spPr>
      </p:sp>
      <p:sp>
        <p:nvSpPr>
          <p:cNvPr name="Freeform 35" id="35"/>
          <p:cNvSpPr/>
          <p:nvPr/>
        </p:nvSpPr>
        <p:spPr>
          <a:xfrm flipH="false" flipV="false" rot="0">
            <a:off x="3781169" y="301362"/>
            <a:ext cx="1966755" cy="1769532"/>
          </a:xfrm>
          <a:custGeom>
            <a:avLst/>
            <a:gdLst/>
            <a:ahLst/>
            <a:cxnLst/>
            <a:rect r="r" b="b" t="t" l="l"/>
            <a:pathLst>
              <a:path h="1769532" w="1966755">
                <a:moveTo>
                  <a:pt x="0" y="0"/>
                </a:moveTo>
                <a:lnTo>
                  <a:pt x="1966755" y="0"/>
                </a:lnTo>
                <a:lnTo>
                  <a:pt x="1966755" y="1769532"/>
                </a:lnTo>
                <a:lnTo>
                  <a:pt x="0" y="1769532"/>
                </a:lnTo>
                <a:lnTo>
                  <a:pt x="0" y="0"/>
                </a:lnTo>
                <a:close/>
              </a:path>
            </a:pathLst>
          </a:custGeom>
          <a:blipFill>
            <a:blip r:embed="rId17"/>
            <a:stretch>
              <a:fillRect l="0" t="0" r="0" b="0"/>
            </a:stretch>
          </a:blipFill>
        </p:spPr>
      </p:sp>
      <p:sp>
        <p:nvSpPr>
          <p:cNvPr name="Freeform 36" id="36"/>
          <p:cNvSpPr/>
          <p:nvPr/>
        </p:nvSpPr>
        <p:spPr>
          <a:xfrm flipH="false" flipV="false" rot="0">
            <a:off x="187906" y="8401303"/>
            <a:ext cx="1265199" cy="1107506"/>
          </a:xfrm>
          <a:custGeom>
            <a:avLst/>
            <a:gdLst/>
            <a:ahLst/>
            <a:cxnLst/>
            <a:rect r="r" b="b" t="t" l="l"/>
            <a:pathLst>
              <a:path h="1107506" w="1265199">
                <a:moveTo>
                  <a:pt x="0" y="0"/>
                </a:moveTo>
                <a:lnTo>
                  <a:pt x="1265199" y="0"/>
                </a:lnTo>
                <a:lnTo>
                  <a:pt x="1265199" y="1107506"/>
                </a:lnTo>
                <a:lnTo>
                  <a:pt x="0" y="1107506"/>
                </a:lnTo>
                <a:lnTo>
                  <a:pt x="0" y="0"/>
                </a:lnTo>
                <a:close/>
              </a:path>
            </a:pathLst>
          </a:custGeom>
          <a:blipFill>
            <a:blip r:embed="rId18"/>
            <a:stretch>
              <a:fillRect l="-22055" t="-33595" r="-26098" b="-35654"/>
            </a:stretch>
          </a:blipFill>
        </p:spPr>
      </p:sp>
      <p:sp>
        <p:nvSpPr>
          <p:cNvPr name="TextBox 37" id="37"/>
          <p:cNvSpPr txBox="true"/>
          <p:nvPr/>
        </p:nvSpPr>
        <p:spPr>
          <a:xfrm rot="0">
            <a:off x="820506" y="3464283"/>
            <a:ext cx="8218239" cy="3685298"/>
          </a:xfrm>
          <a:prstGeom prst="rect">
            <a:avLst/>
          </a:prstGeom>
        </p:spPr>
        <p:txBody>
          <a:bodyPr anchor="t" rtlCol="false" tIns="0" lIns="0" bIns="0" rIns="0">
            <a:spAutoFit/>
          </a:bodyPr>
          <a:lstStyle/>
          <a:p>
            <a:pPr algn="l">
              <a:lnSpc>
                <a:spcPts val="5817"/>
              </a:lnSpc>
              <a:spcBef>
                <a:spcPct val="0"/>
              </a:spcBef>
            </a:pPr>
            <a:r>
              <a:rPr lang="en-US" b="true" sz="4155">
                <a:solidFill>
                  <a:srgbClr val="960000"/>
                </a:solidFill>
                <a:latin typeface="Poppins Ultra-Bold"/>
                <a:ea typeface="Poppins Ultra-Bold"/>
                <a:cs typeface="Poppins Ultra-Bold"/>
                <a:sym typeface="Poppins Ultra-Bold"/>
              </a:rPr>
              <a:t>Ringkasan Bhagavad Gītā Bab I – Arjuna Viṣāda Yoga</a:t>
            </a:r>
          </a:p>
          <a:p>
            <a:pPr algn="l">
              <a:lnSpc>
                <a:spcPts val="5817"/>
              </a:lnSpc>
              <a:spcBef>
                <a:spcPct val="0"/>
              </a:spcBef>
            </a:pPr>
            <a:r>
              <a:rPr lang="en-US" b="true" sz="4155">
                <a:solidFill>
                  <a:srgbClr val="1800AD"/>
                </a:solidFill>
                <a:latin typeface="Poppins Ultra-Bold"/>
                <a:ea typeface="Poppins Ultra-Bold"/>
                <a:cs typeface="Poppins Ultra-Bold"/>
                <a:sym typeface="Poppins Ultra-Bold"/>
              </a:rPr>
              <a:t>(Yoga melalui Kesedihan Arjuna)</a:t>
            </a:r>
          </a:p>
          <a:p>
            <a:pPr algn="l">
              <a:lnSpc>
                <a:spcPts val="5817"/>
              </a:lnSpc>
              <a:spcBef>
                <a:spcPct val="0"/>
              </a:spcBef>
            </a:pPr>
          </a:p>
        </p:txBody>
      </p:sp>
      <p:sp>
        <p:nvSpPr>
          <p:cNvPr name="TextBox 38" id="38"/>
          <p:cNvSpPr txBox="true"/>
          <p:nvPr/>
        </p:nvSpPr>
        <p:spPr>
          <a:xfrm rot="0">
            <a:off x="820506" y="2464460"/>
            <a:ext cx="7295177" cy="793830"/>
          </a:xfrm>
          <a:prstGeom prst="rect">
            <a:avLst/>
          </a:prstGeom>
        </p:spPr>
        <p:txBody>
          <a:bodyPr anchor="t" rtlCol="false" tIns="0" lIns="0" bIns="0" rIns="0">
            <a:spAutoFit/>
          </a:bodyPr>
          <a:lstStyle/>
          <a:p>
            <a:pPr algn="l">
              <a:lnSpc>
                <a:spcPts val="6120"/>
              </a:lnSpc>
              <a:spcBef>
                <a:spcPct val="0"/>
              </a:spcBef>
            </a:pPr>
            <a:r>
              <a:rPr lang="en-US" b="true" sz="4371">
                <a:solidFill>
                  <a:srgbClr val="000000"/>
                </a:solidFill>
                <a:latin typeface="Poppins Ultra-Bold"/>
                <a:ea typeface="Poppins Ultra-Bold"/>
                <a:cs typeface="Poppins Ultra-Bold"/>
                <a:sym typeface="Poppins Ultra-Bold"/>
              </a:rPr>
              <a:t>Bhagavad-gita BAB I</a:t>
            </a:r>
          </a:p>
        </p:txBody>
      </p:sp>
      <p:sp>
        <p:nvSpPr>
          <p:cNvPr name="TextBox 39" id="39"/>
          <p:cNvSpPr txBox="true"/>
          <p:nvPr/>
        </p:nvSpPr>
        <p:spPr>
          <a:xfrm rot="0">
            <a:off x="2554594" y="9024363"/>
            <a:ext cx="3861622" cy="410724"/>
          </a:xfrm>
          <a:prstGeom prst="rect">
            <a:avLst/>
          </a:prstGeom>
        </p:spPr>
        <p:txBody>
          <a:bodyPr anchor="t" rtlCol="false" tIns="0" lIns="0" bIns="0" rIns="0">
            <a:spAutoFit/>
          </a:bodyPr>
          <a:lstStyle/>
          <a:p>
            <a:pPr algn="l">
              <a:lnSpc>
                <a:spcPts val="3262"/>
              </a:lnSpc>
              <a:spcBef>
                <a:spcPct val="0"/>
              </a:spcBef>
            </a:pPr>
            <a:r>
              <a:rPr lang="en-US" sz="2330">
                <a:solidFill>
                  <a:srgbClr val="FFFFFF"/>
                </a:solidFill>
                <a:latin typeface="Poppins"/>
                <a:ea typeface="Poppins"/>
                <a:cs typeface="Poppins"/>
                <a:sym typeface="Poppins"/>
              </a:rPr>
              <a:t>www.hindujogja.com</a:t>
            </a:r>
          </a:p>
        </p:txBody>
      </p:sp>
      <p:sp>
        <p:nvSpPr>
          <p:cNvPr name="TextBox 40" id="40"/>
          <p:cNvSpPr txBox="true"/>
          <p:nvPr/>
        </p:nvSpPr>
        <p:spPr>
          <a:xfrm rot="0">
            <a:off x="5910929" y="8970746"/>
            <a:ext cx="5209078" cy="507950"/>
          </a:xfrm>
          <a:prstGeom prst="rect">
            <a:avLst/>
          </a:prstGeom>
        </p:spPr>
        <p:txBody>
          <a:bodyPr anchor="t" rtlCol="false" tIns="0" lIns="0" bIns="0" rIns="0">
            <a:spAutoFit/>
          </a:bodyPr>
          <a:lstStyle/>
          <a:p>
            <a:pPr algn="l">
              <a:lnSpc>
                <a:spcPts val="4027"/>
              </a:lnSpc>
              <a:spcBef>
                <a:spcPct val="0"/>
              </a:spcBef>
            </a:pPr>
            <a:r>
              <a:rPr lang="en-US" sz="2876">
                <a:solidFill>
                  <a:srgbClr val="FFFFFF"/>
                </a:solidFill>
                <a:latin typeface="Poppins"/>
                <a:ea typeface="Poppins"/>
                <a:cs typeface="Poppins"/>
                <a:sym typeface="Poppins"/>
              </a:rPr>
              <a:t>Created by : Made Sumiarta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730719"/>
            <a:ext cx="11588707" cy="5753100"/>
          </a:xfrm>
          <a:prstGeom prst="rect">
            <a:avLst/>
          </a:prstGeom>
        </p:spPr>
        <p:txBody>
          <a:bodyPr anchor="t" rtlCol="false" tIns="0" lIns="0" bIns="0" rIns="0">
            <a:spAutoFit/>
          </a:bodyPr>
          <a:lstStyle/>
          <a:p>
            <a:pPr algn="just" marL="813684" indent="-406842" lvl="1">
              <a:lnSpc>
                <a:spcPts val="4522"/>
              </a:lnSpc>
              <a:buFont typeface="Arial"/>
              <a:buChar char="•"/>
            </a:pPr>
            <a:r>
              <a:rPr lang="en-US" sz="3768">
                <a:solidFill>
                  <a:srgbClr val="000000"/>
                </a:solidFill>
                <a:latin typeface="Poppins"/>
                <a:ea typeface="Poppins"/>
                <a:cs typeface="Poppins"/>
                <a:sym typeface="Poppins"/>
              </a:rPr>
              <a:t>Bab ini dibuka dengan pertanyaan Raja Dhṛtarāṣṭra kepada Sañjaya ten</a:t>
            </a:r>
            <a:r>
              <a:rPr lang="en-US" sz="3768">
                <a:solidFill>
                  <a:srgbClr val="000000"/>
                </a:solidFill>
                <a:latin typeface="Poppins"/>
                <a:ea typeface="Poppins"/>
                <a:cs typeface="Poppins"/>
                <a:sym typeface="Poppins"/>
              </a:rPr>
              <a:t>tang a</a:t>
            </a:r>
            <a:r>
              <a:rPr lang="en-US" sz="3768">
                <a:solidFill>
                  <a:srgbClr val="000000"/>
                </a:solidFill>
                <a:latin typeface="Poppins"/>
                <a:ea typeface="Poppins"/>
                <a:cs typeface="Poppins"/>
                <a:sym typeface="Poppins"/>
              </a:rPr>
              <a:t>pa y</a:t>
            </a:r>
            <a:r>
              <a:rPr lang="en-US" sz="3768">
                <a:solidFill>
                  <a:srgbClr val="000000"/>
                </a:solidFill>
                <a:latin typeface="Poppins"/>
                <a:ea typeface="Poppins"/>
                <a:cs typeface="Poppins"/>
                <a:sym typeface="Poppins"/>
              </a:rPr>
              <a:t>ang di</a:t>
            </a:r>
            <a:r>
              <a:rPr lang="en-US" sz="3768">
                <a:solidFill>
                  <a:srgbClr val="000000"/>
                </a:solidFill>
                <a:latin typeface="Poppins"/>
                <a:ea typeface="Poppins"/>
                <a:cs typeface="Poppins"/>
                <a:sym typeface="Poppins"/>
              </a:rPr>
              <a:t>lakuk</a:t>
            </a:r>
            <a:r>
              <a:rPr lang="en-US" sz="3768">
                <a:solidFill>
                  <a:srgbClr val="000000"/>
                </a:solidFill>
                <a:latin typeface="Poppins"/>
                <a:ea typeface="Poppins"/>
                <a:cs typeface="Poppins"/>
                <a:sym typeface="Poppins"/>
              </a:rPr>
              <a:t>an p</a:t>
            </a:r>
            <a:r>
              <a:rPr lang="en-US" sz="3768">
                <a:solidFill>
                  <a:srgbClr val="000000"/>
                </a:solidFill>
                <a:latin typeface="Poppins"/>
                <a:ea typeface="Poppins"/>
                <a:cs typeface="Poppins"/>
                <a:sym typeface="Poppins"/>
              </a:rPr>
              <a:t>asukan Kurawa dan Pandava di medan Kurukṣe</a:t>
            </a:r>
            <a:r>
              <a:rPr lang="en-US" sz="3768">
                <a:solidFill>
                  <a:srgbClr val="000000"/>
                </a:solidFill>
                <a:latin typeface="Poppins"/>
                <a:ea typeface="Poppins"/>
                <a:cs typeface="Poppins"/>
                <a:sym typeface="Poppins"/>
              </a:rPr>
              <a:t>tra (BG</a:t>
            </a:r>
            <a:r>
              <a:rPr lang="en-US" sz="3768">
                <a:solidFill>
                  <a:srgbClr val="000000"/>
                </a:solidFill>
                <a:latin typeface="Poppins"/>
                <a:ea typeface="Poppins"/>
                <a:cs typeface="Poppins"/>
                <a:sym typeface="Poppins"/>
              </a:rPr>
              <a:t> 1.1).</a:t>
            </a:r>
          </a:p>
          <a:p>
            <a:pPr algn="just" marL="813684" indent="-406842" lvl="1">
              <a:lnSpc>
                <a:spcPts val="4522"/>
              </a:lnSpc>
              <a:buFont typeface="Arial"/>
              <a:buChar char="•"/>
            </a:pPr>
            <a:r>
              <a:rPr lang="en-US" sz="3768">
                <a:solidFill>
                  <a:srgbClr val="000000"/>
                </a:solidFill>
                <a:latin typeface="Poppins"/>
                <a:ea typeface="Poppins"/>
                <a:cs typeface="Poppins"/>
                <a:sym typeface="Poppins"/>
              </a:rPr>
              <a:t>Med</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n Kurukṣetr</a:t>
            </a:r>
            <a:r>
              <a:rPr lang="en-US" sz="3768">
                <a:solidFill>
                  <a:srgbClr val="000000"/>
                </a:solidFill>
                <a:latin typeface="Poppins"/>
                <a:ea typeface="Poppins"/>
                <a:cs typeface="Poppins"/>
                <a:sym typeface="Poppins"/>
              </a:rPr>
              <a:t>a</a:t>
            </a:r>
            <a:r>
              <a:rPr lang="en-US" sz="3768">
                <a:solidFill>
                  <a:srgbClr val="000000"/>
                </a:solidFill>
                <a:latin typeface="Poppins"/>
                <a:ea typeface="Poppins"/>
                <a:cs typeface="Poppins"/>
                <a:sym typeface="Poppins"/>
              </a:rPr>
              <a:t> disebut sebagai dharma-kṣetra (medan dh</a:t>
            </a:r>
            <a:r>
              <a:rPr lang="en-US" sz="3768">
                <a:solidFill>
                  <a:srgbClr val="000000"/>
                </a:solidFill>
                <a:latin typeface="Poppins"/>
                <a:ea typeface="Poppins"/>
                <a:cs typeface="Poppins"/>
                <a:sym typeface="Poppins"/>
              </a:rPr>
              <a:t>arma), yang men</a:t>
            </a:r>
            <a:r>
              <a:rPr lang="en-US" sz="3768">
                <a:solidFill>
                  <a:srgbClr val="000000"/>
                </a:solidFill>
                <a:latin typeface="Poppins"/>
                <a:ea typeface="Poppins"/>
                <a:cs typeface="Poppins"/>
                <a:sym typeface="Poppins"/>
              </a:rPr>
              <a:t>andakan bahwa perang ini bukan sekadar perebutan tahta, melainkan pertempuran antara dharma (kebenaran) dan adharma (ketidakbenaran).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933450"/>
            <a:ext cx="3767690"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1. Latar B</a:t>
            </a:r>
            <a:r>
              <a:rPr lang="en-US" b="true" sz="3430">
                <a:solidFill>
                  <a:srgbClr val="1800AD"/>
                </a:solidFill>
                <a:latin typeface="Poppins Bold"/>
                <a:ea typeface="Poppins Bold"/>
                <a:cs typeface="Poppins Bold"/>
                <a:sym typeface="Poppins Bold"/>
              </a:rPr>
              <a:t>elakang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740244"/>
            <a:ext cx="11588707" cy="5628765"/>
          </a:xfrm>
          <a:prstGeom prst="rect">
            <a:avLst/>
          </a:prstGeom>
        </p:spPr>
        <p:txBody>
          <a:bodyPr anchor="t" rtlCol="false" tIns="0" lIns="0" bIns="0" rIns="0">
            <a:spAutoFit/>
          </a:bodyPr>
          <a:lstStyle/>
          <a:p>
            <a:pPr algn="just" marL="662558" indent="-331279" lvl="1">
              <a:lnSpc>
                <a:spcPts val="3682"/>
              </a:lnSpc>
              <a:buFont typeface="Arial"/>
              <a:buChar char="•"/>
            </a:pPr>
            <a:r>
              <a:rPr lang="en-US" sz="3068">
                <a:solidFill>
                  <a:srgbClr val="000000"/>
                </a:solidFill>
                <a:latin typeface="Poppins"/>
                <a:ea typeface="Poppins"/>
                <a:cs typeface="Poppins"/>
                <a:sym typeface="Poppins"/>
              </a:rPr>
              <a:t>Duryodhana, putra sulung Dhṛtarāṣṭra, melihat susunan pasukan Pandava yang dipimpin oleh Dṛṣṭadyumna. Ia menda</a:t>
            </a:r>
            <a:r>
              <a:rPr lang="en-US" sz="3068">
                <a:solidFill>
                  <a:srgbClr val="000000"/>
                </a:solidFill>
                <a:latin typeface="Poppins"/>
                <a:ea typeface="Poppins"/>
                <a:cs typeface="Poppins"/>
                <a:sym typeface="Poppins"/>
              </a:rPr>
              <a:t>tangi gurunya, Droṇācāry</a:t>
            </a:r>
            <a:r>
              <a:rPr lang="en-US" sz="3068">
                <a:solidFill>
                  <a:srgbClr val="000000"/>
                </a:solidFill>
                <a:latin typeface="Poppins"/>
                <a:ea typeface="Poppins"/>
                <a:cs typeface="Poppins"/>
                <a:sym typeface="Poppins"/>
              </a:rPr>
              <a:t>a, d</a:t>
            </a:r>
            <a:r>
              <a:rPr lang="en-US" sz="3068">
                <a:solidFill>
                  <a:srgbClr val="000000"/>
                </a:solidFill>
                <a:latin typeface="Poppins"/>
                <a:ea typeface="Poppins"/>
                <a:cs typeface="Poppins"/>
                <a:sym typeface="Poppins"/>
              </a:rPr>
              <a:t>an menyampaik</a:t>
            </a:r>
            <a:r>
              <a:rPr lang="en-US" sz="3068">
                <a:solidFill>
                  <a:srgbClr val="000000"/>
                </a:solidFill>
                <a:latin typeface="Poppins"/>
                <a:ea typeface="Poppins"/>
                <a:cs typeface="Poppins"/>
                <a:sym typeface="Poppins"/>
              </a:rPr>
              <a:t>an kekuat</a:t>
            </a:r>
            <a:r>
              <a:rPr lang="en-US" sz="3068">
                <a:solidFill>
                  <a:srgbClr val="000000"/>
                </a:solidFill>
                <a:latin typeface="Poppins"/>
                <a:ea typeface="Poppins"/>
                <a:cs typeface="Poppins"/>
                <a:sym typeface="Poppins"/>
              </a:rPr>
              <a:t>an p</a:t>
            </a:r>
            <a:r>
              <a:rPr lang="en-US" sz="3068">
                <a:solidFill>
                  <a:srgbClr val="000000"/>
                </a:solidFill>
                <a:latin typeface="Poppins"/>
                <a:ea typeface="Poppins"/>
                <a:cs typeface="Poppins"/>
                <a:sym typeface="Poppins"/>
              </a:rPr>
              <a:t>asukan lawan dengan nada khawatir sekaligus angkuh</a:t>
            </a:r>
            <a:r>
              <a:rPr lang="en-US" sz="3068">
                <a:solidFill>
                  <a:srgbClr val="000000"/>
                </a:solidFill>
                <a:latin typeface="Poppins"/>
                <a:ea typeface="Poppins"/>
                <a:cs typeface="Poppins"/>
                <a:sym typeface="Poppins"/>
              </a:rPr>
              <a:t> (BG</a:t>
            </a:r>
            <a:r>
              <a:rPr lang="en-US" sz="3068">
                <a:solidFill>
                  <a:srgbClr val="000000"/>
                </a:solidFill>
                <a:latin typeface="Poppins"/>
                <a:ea typeface="Poppins"/>
                <a:cs typeface="Poppins"/>
                <a:sym typeface="Poppins"/>
              </a:rPr>
              <a:t> 1.2–1.11).</a:t>
            </a:r>
          </a:p>
          <a:p>
            <a:pPr algn="just" marL="662558" indent="-331279" lvl="1">
              <a:lnSpc>
                <a:spcPts val="3682"/>
              </a:lnSpc>
              <a:buFont typeface="Arial"/>
              <a:buChar char="•"/>
            </a:pPr>
            <a:r>
              <a:rPr lang="en-US" sz="3068">
                <a:solidFill>
                  <a:srgbClr val="000000"/>
                </a:solidFill>
                <a:latin typeface="Poppins"/>
                <a:ea typeface="Poppins"/>
                <a:cs typeface="Poppins"/>
                <a:sym typeface="Poppins"/>
              </a:rPr>
              <a:t>Lalu i</a:t>
            </a:r>
            <a:r>
              <a:rPr lang="en-US" sz="3068">
                <a:solidFill>
                  <a:srgbClr val="000000"/>
                </a:solidFill>
                <a:latin typeface="Poppins"/>
                <a:ea typeface="Poppins"/>
                <a:cs typeface="Poppins"/>
                <a:sym typeface="Poppins"/>
              </a:rPr>
              <a:t>a</a:t>
            </a:r>
            <a:r>
              <a:rPr lang="en-US" sz="3068">
                <a:solidFill>
                  <a:srgbClr val="000000"/>
                </a:solidFill>
                <a:latin typeface="Poppins"/>
                <a:ea typeface="Poppins"/>
                <a:cs typeface="Poppins"/>
                <a:sym typeface="Poppins"/>
              </a:rPr>
              <a:t> memuji kekuat</a:t>
            </a:r>
            <a:r>
              <a:rPr lang="en-US" sz="3068">
                <a:solidFill>
                  <a:srgbClr val="000000"/>
                </a:solidFill>
                <a:latin typeface="Poppins"/>
                <a:ea typeface="Poppins"/>
                <a:cs typeface="Poppins"/>
                <a:sym typeface="Poppins"/>
              </a:rPr>
              <a:t>an</a:t>
            </a:r>
            <a:r>
              <a:rPr lang="en-US" sz="3068">
                <a:solidFill>
                  <a:srgbClr val="000000"/>
                </a:solidFill>
                <a:latin typeface="Poppins"/>
                <a:ea typeface="Poppins"/>
                <a:cs typeface="Poppins"/>
                <a:sym typeface="Poppins"/>
              </a:rPr>
              <a:t> pasukannya sendiri yang dipimpin oleh Bhīṣma. Su</a:t>
            </a:r>
            <a:r>
              <a:rPr lang="en-US" sz="3068">
                <a:solidFill>
                  <a:srgbClr val="000000"/>
                </a:solidFill>
                <a:latin typeface="Poppins"/>
                <a:ea typeface="Poppins"/>
                <a:cs typeface="Poppins"/>
                <a:sym typeface="Poppins"/>
              </a:rPr>
              <a:t>ara sang kakek Bhīṣma meniup s</a:t>
            </a:r>
            <a:r>
              <a:rPr lang="en-US" sz="3068">
                <a:solidFill>
                  <a:srgbClr val="000000"/>
                </a:solidFill>
                <a:latin typeface="Poppins"/>
                <a:ea typeface="Poppins"/>
                <a:cs typeface="Poppins"/>
                <a:sym typeface="Poppins"/>
              </a:rPr>
              <a:t>angkakala sebagai tanda dimulainya perang (BG 1.12).</a:t>
            </a:r>
          </a:p>
          <a:p>
            <a:pPr algn="just" marL="662558" indent="-331279" lvl="1">
              <a:lnSpc>
                <a:spcPts val="3682"/>
              </a:lnSpc>
              <a:buFont typeface="Arial"/>
              <a:buChar char="•"/>
            </a:pPr>
            <a:r>
              <a:rPr lang="en-US" sz="3068">
                <a:solidFill>
                  <a:srgbClr val="000000"/>
                </a:solidFill>
                <a:latin typeface="Poppins"/>
                <a:ea typeface="Poppins"/>
                <a:cs typeface="Poppins"/>
                <a:sym typeface="Poppins"/>
              </a:rPr>
              <a:t>Semua pihak, baik Kurawa maupun Pandava, kemudian meniup sangkakala mereka (BG 1.13–1.19). Suara itu menggema dan mengguncang hati para prajurit.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933450"/>
            <a:ext cx="4446772"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2. Persiapan P</a:t>
            </a:r>
            <a:r>
              <a:rPr lang="en-US" b="true" sz="3430">
                <a:solidFill>
                  <a:srgbClr val="1800AD"/>
                </a:solidFill>
                <a:latin typeface="Poppins Bold"/>
                <a:ea typeface="Poppins Bold"/>
                <a:cs typeface="Poppins Bold"/>
                <a:sym typeface="Poppins Bold"/>
              </a:rPr>
              <a:t>erang</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2360267"/>
            <a:ext cx="11588707" cy="3819780"/>
          </a:xfrm>
          <a:prstGeom prst="rect">
            <a:avLst/>
          </a:prstGeom>
        </p:spPr>
        <p:txBody>
          <a:bodyPr anchor="t" rtlCol="false" tIns="0" lIns="0" bIns="0" rIns="0">
            <a:spAutoFit/>
          </a:bodyPr>
          <a:lstStyle/>
          <a:p>
            <a:pPr algn="just" marL="900042" indent="-450021" lvl="1">
              <a:lnSpc>
                <a:spcPts val="5002"/>
              </a:lnSpc>
              <a:buFont typeface="Arial"/>
              <a:buChar char="•"/>
            </a:pPr>
            <a:r>
              <a:rPr lang="en-US" sz="4168">
                <a:solidFill>
                  <a:srgbClr val="000000"/>
                </a:solidFill>
                <a:latin typeface="Poppins"/>
                <a:ea typeface="Poppins"/>
                <a:cs typeface="Poppins"/>
                <a:sym typeface="Poppins"/>
              </a:rPr>
              <a:t>Arjuna, didampingi Kṛṣṇa sebag</a:t>
            </a:r>
            <a:r>
              <a:rPr lang="en-US" sz="4168">
                <a:solidFill>
                  <a:srgbClr val="000000"/>
                </a:solidFill>
                <a:latin typeface="Poppins"/>
                <a:ea typeface="Poppins"/>
                <a:cs typeface="Poppins"/>
                <a:sym typeface="Poppins"/>
              </a:rPr>
              <a:t>ai kusir keret</a:t>
            </a:r>
            <a:r>
              <a:rPr lang="en-US" sz="4168">
                <a:solidFill>
                  <a:srgbClr val="000000"/>
                </a:solidFill>
                <a:latin typeface="Poppins"/>
                <a:ea typeface="Poppins"/>
                <a:cs typeface="Poppins"/>
                <a:sym typeface="Poppins"/>
              </a:rPr>
              <a:t>a, </a:t>
            </a:r>
            <a:r>
              <a:rPr lang="en-US" sz="4168">
                <a:solidFill>
                  <a:srgbClr val="000000"/>
                </a:solidFill>
                <a:latin typeface="Poppins"/>
                <a:ea typeface="Poppins"/>
                <a:cs typeface="Poppins"/>
                <a:sym typeface="Poppins"/>
              </a:rPr>
              <a:t>memi</a:t>
            </a:r>
            <a:r>
              <a:rPr lang="en-US" sz="4168">
                <a:solidFill>
                  <a:srgbClr val="000000"/>
                </a:solidFill>
                <a:latin typeface="Poppins"/>
                <a:ea typeface="Poppins"/>
                <a:cs typeface="Poppins"/>
                <a:sym typeface="Poppins"/>
              </a:rPr>
              <a:t>nt</a:t>
            </a:r>
            <a:r>
              <a:rPr lang="en-US" sz="4168">
                <a:solidFill>
                  <a:srgbClr val="000000"/>
                </a:solidFill>
                <a:latin typeface="Poppins"/>
                <a:ea typeface="Poppins"/>
                <a:cs typeface="Poppins"/>
                <a:sym typeface="Poppins"/>
              </a:rPr>
              <a:t>a </a:t>
            </a:r>
            <a:r>
              <a:rPr lang="en-US" sz="4168">
                <a:solidFill>
                  <a:srgbClr val="000000"/>
                </a:solidFill>
                <a:latin typeface="Poppins"/>
                <a:ea typeface="Poppins"/>
                <a:cs typeface="Poppins"/>
                <a:sym typeface="Poppins"/>
              </a:rPr>
              <a:t>agar keretany</a:t>
            </a:r>
            <a:r>
              <a:rPr lang="en-US" sz="4168">
                <a:solidFill>
                  <a:srgbClr val="000000"/>
                </a:solidFill>
                <a:latin typeface="Poppins"/>
                <a:ea typeface="Poppins"/>
                <a:cs typeface="Poppins"/>
                <a:sym typeface="Poppins"/>
              </a:rPr>
              <a:t>a dit</a:t>
            </a:r>
            <a:r>
              <a:rPr lang="en-US" sz="4168">
                <a:solidFill>
                  <a:srgbClr val="000000"/>
                </a:solidFill>
                <a:latin typeface="Poppins"/>
                <a:ea typeface="Poppins"/>
                <a:cs typeface="Poppins"/>
                <a:sym typeface="Poppins"/>
              </a:rPr>
              <a:t>empatkan di ant</a:t>
            </a:r>
            <a:r>
              <a:rPr lang="en-US" sz="4168">
                <a:solidFill>
                  <a:srgbClr val="000000"/>
                </a:solidFill>
                <a:latin typeface="Poppins"/>
                <a:ea typeface="Poppins"/>
                <a:cs typeface="Poppins"/>
                <a:sym typeface="Poppins"/>
              </a:rPr>
              <a:t>ara dua baris</a:t>
            </a:r>
            <a:r>
              <a:rPr lang="en-US" sz="4168">
                <a:solidFill>
                  <a:srgbClr val="000000"/>
                </a:solidFill>
                <a:latin typeface="Poppins"/>
                <a:ea typeface="Poppins"/>
                <a:cs typeface="Poppins"/>
                <a:sym typeface="Poppins"/>
              </a:rPr>
              <a:t>an agar ia dapat melihat dengan jelas siapa saja yang siap berperang (BG 1.20–1.23).</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1366371"/>
            <a:ext cx="9583362"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3. Arjuna Meminta Kṛṣṇa Membawa K</a:t>
            </a:r>
            <a:r>
              <a:rPr lang="en-US" b="true" sz="3430">
                <a:solidFill>
                  <a:srgbClr val="1800AD"/>
                </a:solidFill>
                <a:latin typeface="Poppins Bold"/>
                <a:ea typeface="Poppins Bold"/>
                <a:cs typeface="Poppins Bold"/>
                <a:sym typeface="Poppins Bold"/>
              </a:rPr>
              <a:t>ereta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2124916"/>
            <a:ext cx="11588707" cy="5610225"/>
          </a:xfrm>
          <a:prstGeom prst="rect">
            <a:avLst/>
          </a:prstGeom>
        </p:spPr>
        <p:txBody>
          <a:bodyPr anchor="t" rtlCol="false" tIns="0" lIns="0" bIns="0" rIns="0">
            <a:spAutoFit/>
          </a:bodyPr>
          <a:lstStyle/>
          <a:p>
            <a:pPr algn="just" marL="878453" indent="-439226" lvl="1">
              <a:lnSpc>
                <a:spcPts val="4882"/>
              </a:lnSpc>
              <a:buFont typeface="Arial"/>
              <a:buChar char="•"/>
            </a:pPr>
            <a:r>
              <a:rPr lang="en-US" sz="4068">
                <a:solidFill>
                  <a:srgbClr val="000000"/>
                </a:solidFill>
                <a:latin typeface="Poppins"/>
                <a:ea typeface="Poppins"/>
                <a:cs typeface="Poppins"/>
                <a:sym typeface="Poppins"/>
              </a:rPr>
              <a:t>Ketika melihat kakek, g</a:t>
            </a:r>
            <a:r>
              <a:rPr lang="en-US" sz="4068">
                <a:solidFill>
                  <a:srgbClr val="000000"/>
                </a:solidFill>
                <a:latin typeface="Poppins"/>
                <a:ea typeface="Poppins"/>
                <a:cs typeface="Poppins"/>
                <a:sym typeface="Poppins"/>
              </a:rPr>
              <a:t>uru, saudar</a:t>
            </a:r>
            <a:r>
              <a:rPr lang="en-US" sz="4068">
                <a:solidFill>
                  <a:srgbClr val="000000"/>
                </a:solidFill>
                <a:latin typeface="Poppins"/>
                <a:ea typeface="Poppins"/>
                <a:cs typeface="Poppins"/>
                <a:sym typeface="Poppins"/>
              </a:rPr>
              <a:t>a, an</a:t>
            </a:r>
            <a:r>
              <a:rPr lang="en-US" sz="4068">
                <a:solidFill>
                  <a:srgbClr val="000000"/>
                </a:solidFill>
                <a:latin typeface="Poppins"/>
                <a:ea typeface="Poppins"/>
                <a:cs typeface="Poppins"/>
                <a:sym typeface="Poppins"/>
              </a:rPr>
              <a:t>ak-</a:t>
            </a:r>
            <a:r>
              <a:rPr lang="en-US" sz="4068">
                <a:solidFill>
                  <a:srgbClr val="000000"/>
                </a:solidFill>
                <a:latin typeface="Poppins"/>
                <a:ea typeface="Poppins"/>
                <a:cs typeface="Poppins"/>
                <a:sym typeface="Poppins"/>
              </a:rPr>
              <a:t>anak, dan kerabatny</a:t>
            </a:r>
            <a:r>
              <a:rPr lang="en-US" sz="4068">
                <a:solidFill>
                  <a:srgbClr val="000000"/>
                </a:solidFill>
                <a:latin typeface="Poppins"/>
                <a:ea typeface="Poppins"/>
                <a:cs typeface="Poppins"/>
                <a:sym typeface="Poppins"/>
              </a:rPr>
              <a:t>a berdiri di </a:t>
            </a:r>
            <a:r>
              <a:rPr lang="en-US" sz="4068">
                <a:solidFill>
                  <a:srgbClr val="000000"/>
                </a:solidFill>
                <a:latin typeface="Poppins"/>
                <a:ea typeface="Poppins"/>
                <a:cs typeface="Poppins"/>
                <a:sym typeface="Poppins"/>
              </a:rPr>
              <a:t>medan perang, Arjuna diliputi kesedihan mend</a:t>
            </a:r>
            <a:r>
              <a:rPr lang="en-US" sz="4068">
                <a:solidFill>
                  <a:srgbClr val="000000"/>
                </a:solidFill>
                <a:latin typeface="Poppins"/>
                <a:ea typeface="Poppins"/>
                <a:cs typeface="Poppins"/>
                <a:sym typeface="Poppins"/>
              </a:rPr>
              <a:t>alam (BG 1.24–1.27).</a:t>
            </a:r>
          </a:p>
          <a:p>
            <a:pPr algn="just" marL="878453" indent="-439226" lvl="1">
              <a:lnSpc>
                <a:spcPts val="4882"/>
              </a:lnSpc>
              <a:buFont typeface="Arial"/>
              <a:buChar char="•"/>
            </a:pPr>
            <a:r>
              <a:rPr lang="en-US" sz="4068">
                <a:solidFill>
                  <a:srgbClr val="000000"/>
                </a:solidFill>
                <a:latin typeface="Poppins"/>
                <a:ea typeface="Poppins"/>
                <a:cs typeface="Poppins"/>
                <a:sym typeface="Poppins"/>
              </a:rPr>
              <a:t>Ia berkat</a:t>
            </a:r>
            <a:r>
              <a:rPr lang="en-US" sz="4068">
                <a:solidFill>
                  <a:srgbClr val="000000"/>
                </a:solidFill>
                <a:latin typeface="Poppins"/>
                <a:ea typeface="Poppins"/>
                <a:cs typeface="Poppins"/>
                <a:sym typeface="Poppins"/>
              </a:rPr>
              <a:t>a kepada Kṛṣṇa bahwa tubuhnya gemetar, mulutnya kering, busurnya Gāṇḍīva terlepas dari tangannya, dan hatinya diliputi kelemahan (BG 1.28–1.30).</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1366371"/>
            <a:ext cx="4627917"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4. Krisis Batin A</a:t>
            </a:r>
            <a:r>
              <a:rPr lang="en-US" b="true" sz="3430">
                <a:solidFill>
                  <a:srgbClr val="1800AD"/>
                </a:solidFill>
                <a:latin typeface="Poppins Bold"/>
                <a:ea typeface="Poppins Bold"/>
                <a:cs typeface="Poppins Bold"/>
                <a:sym typeface="Poppins Bold"/>
              </a:rPr>
              <a:t>rjuna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2143966"/>
            <a:ext cx="11588707" cy="5591175"/>
          </a:xfrm>
          <a:prstGeom prst="rect">
            <a:avLst/>
          </a:prstGeom>
        </p:spPr>
        <p:txBody>
          <a:bodyPr anchor="t" rtlCol="false" tIns="0" lIns="0" bIns="0" rIns="0">
            <a:spAutoFit/>
          </a:bodyPr>
          <a:lstStyle/>
          <a:p>
            <a:pPr algn="just" marL="619379" indent="-309690" lvl="1">
              <a:lnSpc>
                <a:spcPts val="3442"/>
              </a:lnSpc>
              <a:buFont typeface="Arial"/>
              <a:buChar char="•"/>
            </a:pPr>
            <a:r>
              <a:rPr lang="en-US" sz="2868">
                <a:solidFill>
                  <a:srgbClr val="000000"/>
                </a:solidFill>
                <a:latin typeface="Poppins"/>
                <a:ea typeface="Poppins"/>
                <a:cs typeface="Poppins"/>
                <a:sym typeface="Poppins"/>
              </a:rPr>
              <a:t>A</a:t>
            </a:r>
            <a:r>
              <a:rPr lang="en-US" sz="2868">
                <a:solidFill>
                  <a:srgbClr val="000000"/>
                </a:solidFill>
                <a:latin typeface="Poppins"/>
                <a:ea typeface="Poppins"/>
                <a:cs typeface="Poppins"/>
                <a:sym typeface="Poppins"/>
              </a:rPr>
              <a:t>rjuna menyampaik</a:t>
            </a:r>
            <a:r>
              <a:rPr lang="en-US" sz="2868">
                <a:solidFill>
                  <a:srgbClr val="000000"/>
                </a:solidFill>
                <a:latin typeface="Poppins"/>
                <a:ea typeface="Poppins"/>
                <a:cs typeface="Poppins"/>
                <a:sym typeface="Poppins"/>
              </a:rPr>
              <a:t>an al</a:t>
            </a:r>
            <a:r>
              <a:rPr lang="en-US" sz="2868">
                <a:solidFill>
                  <a:srgbClr val="000000"/>
                </a:solidFill>
                <a:latin typeface="Poppins"/>
                <a:ea typeface="Poppins"/>
                <a:cs typeface="Poppins"/>
                <a:sym typeface="Poppins"/>
              </a:rPr>
              <a:t>as</a:t>
            </a:r>
            <a:r>
              <a:rPr lang="en-US" sz="2868">
                <a:solidFill>
                  <a:srgbClr val="000000"/>
                </a:solidFill>
                <a:latin typeface="Poppins"/>
                <a:ea typeface="Poppins"/>
                <a:cs typeface="Poppins"/>
                <a:sym typeface="Poppins"/>
              </a:rPr>
              <a:t>an moral dan emosionalnya untuk menolak berperang:</a:t>
            </a:r>
          </a:p>
          <a:p>
            <a:pPr algn="just" marL="619379" indent="-309690" lvl="1">
              <a:lnSpc>
                <a:spcPts val="3442"/>
              </a:lnSpc>
              <a:buFont typeface="Arial"/>
              <a:buChar char="•"/>
            </a:pPr>
            <a:r>
              <a:rPr lang="en-US" sz="2868">
                <a:solidFill>
                  <a:srgbClr val="000000"/>
                </a:solidFill>
                <a:latin typeface="Poppins"/>
                <a:ea typeface="Poppins"/>
                <a:cs typeface="Poppins"/>
                <a:sym typeface="Poppins"/>
              </a:rPr>
              <a:t>Kasih say</a:t>
            </a:r>
            <a:r>
              <a:rPr lang="en-US" sz="2868">
                <a:solidFill>
                  <a:srgbClr val="000000"/>
                </a:solidFill>
                <a:latin typeface="Poppins"/>
                <a:ea typeface="Poppins"/>
                <a:cs typeface="Poppins"/>
                <a:sym typeface="Poppins"/>
              </a:rPr>
              <a:t>ang terhadap keluarga – ia tidak tega </a:t>
            </a:r>
            <a:r>
              <a:rPr lang="en-US" sz="2868">
                <a:solidFill>
                  <a:srgbClr val="000000"/>
                </a:solidFill>
                <a:latin typeface="Poppins"/>
                <a:ea typeface="Poppins"/>
                <a:cs typeface="Poppins"/>
                <a:sym typeface="Poppins"/>
              </a:rPr>
              <a:t>membunuh kerabat, guru, dan sahabat demi kemenangan duni</a:t>
            </a:r>
            <a:r>
              <a:rPr lang="en-US" sz="2868">
                <a:solidFill>
                  <a:srgbClr val="000000"/>
                </a:solidFill>
                <a:latin typeface="Poppins"/>
                <a:ea typeface="Poppins"/>
                <a:cs typeface="Poppins"/>
                <a:sym typeface="Poppins"/>
              </a:rPr>
              <a:t>awi (BG 1.31–1.35).</a:t>
            </a:r>
          </a:p>
          <a:p>
            <a:pPr algn="just" marL="619379" indent="-309690" lvl="1">
              <a:lnSpc>
                <a:spcPts val="3442"/>
              </a:lnSpc>
              <a:buFont typeface="Arial"/>
              <a:buChar char="•"/>
            </a:pPr>
            <a:r>
              <a:rPr lang="en-US" sz="2868">
                <a:solidFill>
                  <a:srgbClr val="000000"/>
                </a:solidFill>
                <a:latin typeface="Poppins"/>
                <a:ea typeface="Poppins"/>
                <a:cs typeface="Poppins"/>
                <a:sym typeface="Poppins"/>
              </a:rPr>
              <a:t>Kekhawatir</a:t>
            </a:r>
            <a:r>
              <a:rPr lang="en-US" sz="2868">
                <a:solidFill>
                  <a:srgbClr val="000000"/>
                </a:solidFill>
                <a:latin typeface="Poppins"/>
                <a:ea typeface="Poppins"/>
                <a:cs typeface="Poppins"/>
                <a:sym typeface="Poppins"/>
              </a:rPr>
              <a:t>an terhadap kehancuran keluarga – kematian par</a:t>
            </a:r>
            <a:r>
              <a:rPr lang="en-US" sz="2868">
                <a:solidFill>
                  <a:srgbClr val="000000"/>
                </a:solidFill>
                <a:latin typeface="Poppins"/>
                <a:ea typeface="Poppins"/>
                <a:cs typeface="Poppins"/>
                <a:sym typeface="Poppins"/>
              </a:rPr>
              <a:t>a lelaki keluarga akan menyebabkan keruntuhan tradisi keluarga (kuladharma), lahirnya generasi tanpa moral, dan timbulnya dosa (BG 1.36–1.43).</a:t>
            </a:r>
          </a:p>
          <a:p>
            <a:pPr algn="just" marL="619379" indent="-309690" lvl="1">
              <a:lnSpc>
                <a:spcPts val="3442"/>
              </a:lnSpc>
              <a:buFont typeface="Arial"/>
              <a:buChar char="•"/>
            </a:pPr>
            <a:r>
              <a:rPr lang="en-US" sz="2868">
                <a:solidFill>
                  <a:srgbClr val="000000"/>
                </a:solidFill>
                <a:latin typeface="Poppins"/>
                <a:ea typeface="Poppins"/>
                <a:cs typeface="Poppins"/>
                <a:sym typeface="Poppins"/>
              </a:rPr>
              <a:t>Lebih baik mati daripada membunuh kerabat sendiri – Arjuna merasa lebih baik terbunuh tanpa perlawanan daripada harus menanggung dosa membunuh keluarga (BG 1.44–1.45).</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1366371"/>
            <a:ext cx="6511337"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5. Arjuna Menolak Be</a:t>
            </a:r>
            <a:r>
              <a:rPr lang="en-US" b="true" sz="3430">
                <a:solidFill>
                  <a:srgbClr val="1800AD"/>
                </a:solidFill>
                <a:latin typeface="Poppins Bold"/>
                <a:ea typeface="Poppins Bold"/>
                <a:cs typeface="Poppins Bold"/>
                <a:sym typeface="Poppins Bold"/>
              </a:rPr>
              <a:t>rperang</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2115391"/>
            <a:ext cx="11588707" cy="5077165"/>
          </a:xfrm>
          <a:prstGeom prst="rect">
            <a:avLst/>
          </a:prstGeom>
        </p:spPr>
        <p:txBody>
          <a:bodyPr anchor="t" rtlCol="false" tIns="0" lIns="0" bIns="0" rIns="0">
            <a:spAutoFit/>
          </a:bodyPr>
          <a:lstStyle/>
          <a:p>
            <a:pPr algn="just" marL="900042" indent="-450021" lvl="1">
              <a:lnSpc>
                <a:spcPts val="5002"/>
              </a:lnSpc>
              <a:buFont typeface="Arial"/>
              <a:buChar char="•"/>
            </a:pPr>
            <a:r>
              <a:rPr lang="en-US" sz="4168">
                <a:solidFill>
                  <a:srgbClr val="000000"/>
                </a:solidFill>
                <a:latin typeface="Poppins"/>
                <a:ea typeface="Poppins"/>
                <a:cs typeface="Poppins"/>
                <a:sym typeface="Poppins"/>
              </a:rPr>
              <a:t>Deng</a:t>
            </a:r>
            <a:r>
              <a:rPr lang="en-US" sz="4168">
                <a:solidFill>
                  <a:srgbClr val="000000"/>
                </a:solidFill>
                <a:latin typeface="Poppins"/>
                <a:ea typeface="Poppins"/>
                <a:cs typeface="Poppins"/>
                <a:sym typeface="Poppins"/>
              </a:rPr>
              <a:t>an hati ha</a:t>
            </a:r>
            <a:r>
              <a:rPr lang="en-US" sz="4168">
                <a:solidFill>
                  <a:srgbClr val="000000"/>
                </a:solidFill>
                <a:latin typeface="Poppins"/>
                <a:ea typeface="Poppins"/>
                <a:cs typeface="Poppins"/>
                <a:sym typeface="Poppins"/>
              </a:rPr>
              <a:t>ncur oleh kesedihan, Arjuna meletakkan busu</a:t>
            </a:r>
            <a:r>
              <a:rPr lang="en-US" sz="4168">
                <a:solidFill>
                  <a:srgbClr val="000000"/>
                </a:solidFill>
                <a:latin typeface="Poppins"/>
                <a:ea typeface="Poppins"/>
                <a:cs typeface="Poppins"/>
                <a:sym typeface="Poppins"/>
              </a:rPr>
              <a:t>r</a:t>
            </a:r>
            <a:r>
              <a:rPr lang="en-US" sz="4168">
                <a:solidFill>
                  <a:srgbClr val="000000"/>
                </a:solidFill>
                <a:latin typeface="Poppins"/>
                <a:ea typeface="Poppins"/>
                <a:cs typeface="Poppins"/>
                <a:sym typeface="Poppins"/>
              </a:rPr>
              <a:t> dan anak panahny</a:t>
            </a:r>
            <a:r>
              <a:rPr lang="en-US" sz="4168">
                <a:solidFill>
                  <a:srgbClr val="000000"/>
                </a:solidFill>
                <a:latin typeface="Poppins"/>
                <a:ea typeface="Poppins"/>
                <a:cs typeface="Poppins"/>
                <a:sym typeface="Poppins"/>
              </a:rPr>
              <a:t>a, lalu duduk di atas kereta, menolak berperang (BG 1.46–1.47).</a:t>
            </a:r>
          </a:p>
          <a:p>
            <a:pPr algn="just" marL="900042" indent="-450021" lvl="1">
              <a:lnSpc>
                <a:spcPts val="5002"/>
              </a:lnSpc>
              <a:buFont typeface="Arial"/>
              <a:buChar char="•"/>
            </a:pPr>
            <a:r>
              <a:rPr lang="en-US" sz="4168">
                <a:solidFill>
                  <a:srgbClr val="000000"/>
                </a:solidFill>
                <a:latin typeface="Poppins"/>
                <a:ea typeface="Poppins"/>
                <a:cs typeface="Poppins"/>
                <a:sym typeface="Poppins"/>
              </a:rPr>
              <a:t>In</a:t>
            </a:r>
            <a:r>
              <a:rPr lang="en-US" sz="4168">
                <a:solidFill>
                  <a:srgbClr val="000000"/>
                </a:solidFill>
                <a:latin typeface="Poppins"/>
                <a:ea typeface="Poppins"/>
                <a:cs typeface="Poppins"/>
                <a:sym typeface="Poppins"/>
              </a:rPr>
              <a:t>ilah puncak dari viṣāda (kesedihan/krisis batin) Arjuna, yang menjadi titik awal munculnya ajaran Kṛṣṇa di bab berikutnya.</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1366371"/>
            <a:ext cx="8142493"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6. Arjuna Menye</a:t>
            </a:r>
            <a:r>
              <a:rPr lang="en-US" b="true" sz="3430">
                <a:solidFill>
                  <a:srgbClr val="1800AD"/>
                </a:solidFill>
                <a:latin typeface="Poppins Bold"/>
                <a:ea typeface="Poppins Bold"/>
                <a:cs typeface="Poppins Bold"/>
                <a:sym typeface="Poppins Bold"/>
              </a:rPr>
              <a:t>rah pada Kesedihan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2134441"/>
            <a:ext cx="11588707" cy="5267325"/>
          </a:xfrm>
          <a:prstGeom prst="rect">
            <a:avLst/>
          </a:prstGeom>
        </p:spPr>
        <p:txBody>
          <a:bodyPr anchor="t" rtlCol="false" tIns="0" lIns="0" bIns="0" rIns="0">
            <a:spAutoFit/>
          </a:bodyPr>
          <a:lstStyle/>
          <a:p>
            <a:pPr algn="just" marL="748916" indent="-374458" lvl="1">
              <a:lnSpc>
                <a:spcPts val="4162"/>
              </a:lnSpc>
              <a:buFont typeface="Arial"/>
              <a:buChar char="•"/>
            </a:pPr>
            <a:r>
              <a:rPr lang="en-US" sz="3468">
                <a:solidFill>
                  <a:srgbClr val="000000"/>
                </a:solidFill>
                <a:latin typeface="Poppins"/>
                <a:ea typeface="Poppins"/>
                <a:cs typeface="Poppins"/>
                <a:sym typeface="Poppins"/>
              </a:rPr>
              <a:t>Krisis batin adalah pi</a:t>
            </a:r>
            <a:r>
              <a:rPr lang="en-US" sz="3468">
                <a:solidFill>
                  <a:srgbClr val="000000"/>
                </a:solidFill>
                <a:latin typeface="Poppins"/>
                <a:ea typeface="Poppins"/>
                <a:cs typeface="Poppins"/>
                <a:sym typeface="Poppins"/>
              </a:rPr>
              <a:t>ntu menuju pencerahan: Arjuna Viṣāda Yoga menunjukkan bahwa</a:t>
            </a:r>
            <a:r>
              <a:rPr lang="en-US" sz="3468">
                <a:solidFill>
                  <a:srgbClr val="000000"/>
                </a:solidFill>
                <a:latin typeface="Poppins"/>
                <a:ea typeface="Poppins"/>
                <a:cs typeface="Poppins"/>
                <a:sym typeface="Poppins"/>
              </a:rPr>
              <a:t> kesedihan bukan akhir, melainkan </a:t>
            </a:r>
            <a:r>
              <a:rPr lang="en-US" sz="3468">
                <a:solidFill>
                  <a:srgbClr val="000000"/>
                </a:solidFill>
                <a:latin typeface="Poppins"/>
                <a:ea typeface="Poppins"/>
                <a:cs typeface="Poppins"/>
                <a:sym typeface="Poppins"/>
              </a:rPr>
              <a:t>awal perjalanan spiritual.</a:t>
            </a:r>
          </a:p>
          <a:p>
            <a:pPr algn="just" marL="748916" indent="-374458" lvl="1">
              <a:lnSpc>
                <a:spcPts val="4162"/>
              </a:lnSpc>
              <a:buFont typeface="Arial"/>
              <a:buChar char="•"/>
            </a:pPr>
            <a:r>
              <a:rPr lang="en-US" sz="3468">
                <a:solidFill>
                  <a:srgbClr val="000000"/>
                </a:solidFill>
                <a:latin typeface="Poppins"/>
                <a:ea typeface="Poppins"/>
                <a:cs typeface="Poppins"/>
                <a:sym typeface="Poppins"/>
              </a:rPr>
              <a:t>Kasih sayang vs dharma: Arjuna menunjukkan dilema antara cinta keluarga dan kewajiban dharma.</a:t>
            </a:r>
          </a:p>
          <a:p>
            <a:pPr algn="just" marL="748916" indent="-374458" lvl="1">
              <a:lnSpc>
                <a:spcPts val="4162"/>
              </a:lnSpc>
              <a:buFont typeface="Arial"/>
              <a:buChar char="•"/>
            </a:pPr>
            <a:r>
              <a:rPr lang="en-US" sz="3468">
                <a:solidFill>
                  <a:srgbClr val="000000"/>
                </a:solidFill>
                <a:latin typeface="Poppins"/>
                <a:ea typeface="Poppins"/>
                <a:cs typeface="Poppins"/>
                <a:sym typeface="Poppins"/>
              </a:rPr>
              <a:t>Kerendahan hati: Arjuna menyadari kelemahannya, yang kemudian mendorongnya mencari bimbingan dari Kṛṣṇa (Bab II).</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1366371"/>
            <a:ext cx="4926317"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7. Pesan</a:t>
            </a:r>
            <a:r>
              <a:rPr lang="en-US" b="true" sz="3430">
                <a:solidFill>
                  <a:srgbClr val="1800AD"/>
                </a:solidFill>
                <a:latin typeface="Poppins Bold"/>
                <a:ea typeface="Poppins Bold"/>
                <a:cs typeface="Poppins Bold"/>
                <a:sym typeface="Poppins Bold"/>
              </a:rPr>
              <a:t> Filosofis Bab 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909342" y="0"/>
            <a:ext cx="19723883" cy="11061642"/>
          </a:xfrm>
          <a:custGeom>
            <a:avLst/>
            <a:gdLst/>
            <a:ahLst/>
            <a:cxnLst/>
            <a:rect r="r" b="b" t="t" l="l"/>
            <a:pathLst>
              <a:path h="11061642" w="19723883">
                <a:moveTo>
                  <a:pt x="0" y="0"/>
                </a:moveTo>
                <a:lnTo>
                  <a:pt x="19723882" y="0"/>
                </a:lnTo>
                <a:lnTo>
                  <a:pt x="19723882" y="11061642"/>
                </a:lnTo>
                <a:lnTo>
                  <a:pt x="0" y="11061642"/>
                </a:lnTo>
                <a:lnTo>
                  <a:pt x="0" y="0"/>
                </a:lnTo>
                <a:close/>
              </a:path>
            </a:pathLst>
          </a:custGeom>
          <a:blipFill>
            <a:blip r:embed="rId3">
              <a:alphaModFix amt="35000"/>
            </a:blip>
            <a:stretch>
              <a:fillRect l="0" t="0" r="0" b="0"/>
            </a:stretch>
          </a:blipFill>
        </p:spPr>
      </p:sp>
      <p:grpSp>
        <p:nvGrpSpPr>
          <p:cNvPr name="Group 4" id="4"/>
          <p:cNvGrpSpPr/>
          <p:nvPr/>
        </p:nvGrpSpPr>
        <p:grpSpPr>
          <a:xfrm rot="0">
            <a:off x="11462549" y="0"/>
            <a:ext cx="7150515" cy="10470170"/>
            <a:chOff x="0" y="0"/>
            <a:chExt cx="9534020" cy="13960227"/>
          </a:xfrm>
        </p:grpSpPr>
        <p:pic>
          <p:nvPicPr>
            <p:cNvPr name="Picture 5" id="5"/>
            <p:cNvPicPr>
              <a:picLocks noChangeAspect="true"/>
            </p:cNvPicPr>
            <p:nvPr/>
          </p:nvPicPr>
          <p:blipFill>
            <a:blip r:embed="rId4"/>
            <a:srcRect l="41241" t="0" r="7537" b="0"/>
            <a:stretch>
              <a:fillRect/>
            </a:stretch>
          </p:blipFill>
          <p:spPr>
            <a:xfrm flipH="false" flipV="false">
              <a:off x="0" y="0"/>
              <a:ext cx="9534020" cy="13960227"/>
            </a:xfrm>
            <a:prstGeom prst="rect">
              <a:avLst/>
            </a:prstGeom>
          </p:spPr>
        </p:pic>
      </p:grpSp>
      <p:grpSp>
        <p:nvGrpSpPr>
          <p:cNvPr name="Group 6" id="6"/>
          <p:cNvGrpSpPr/>
          <p:nvPr/>
        </p:nvGrpSpPr>
        <p:grpSpPr>
          <a:xfrm rot="0">
            <a:off x="-799319" y="8441451"/>
            <a:ext cx="11714131" cy="1067357"/>
            <a:chOff x="0" y="0"/>
            <a:chExt cx="3085203" cy="281115"/>
          </a:xfrm>
        </p:grpSpPr>
        <p:sp>
          <p:nvSpPr>
            <p:cNvPr name="Freeform 7" id="7"/>
            <p:cNvSpPr/>
            <p:nvPr/>
          </p:nvSpPr>
          <p:spPr>
            <a:xfrm flipH="false" flipV="false" rot="0">
              <a:off x="0" y="0"/>
              <a:ext cx="3085203" cy="281115"/>
            </a:xfrm>
            <a:custGeom>
              <a:avLst/>
              <a:gdLst/>
              <a:ahLst/>
              <a:cxnLst/>
              <a:rect r="r" b="b" t="t" l="l"/>
              <a:pathLst>
                <a:path h="281115" w="3085203">
                  <a:moveTo>
                    <a:pt x="0" y="0"/>
                  </a:moveTo>
                  <a:lnTo>
                    <a:pt x="3085203" y="0"/>
                  </a:lnTo>
                  <a:lnTo>
                    <a:pt x="3085203" y="281115"/>
                  </a:lnTo>
                  <a:lnTo>
                    <a:pt x="0" y="281115"/>
                  </a:lnTo>
                  <a:close/>
                </a:path>
              </a:pathLst>
            </a:custGeom>
            <a:solidFill>
              <a:srgbClr val="960000"/>
            </a:solidFill>
          </p:spPr>
        </p:sp>
        <p:sp>
          <p:nvSpPr>
            <p:cNvPr name="TextBox 8" id="8"/>
            <p:cNvSpPr txBox="true"/>
            <p:nvPr/>
          </p:nvSpPr>
          <p:spPr>
            <a:xfrm>
              <a:off x="0" y="-38100"/>
              <a:ext cx="3085203" cy="319215"/>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2804932">
            <a:off x="7683090" y="3534568"/>
            <a:ext cx="7117467" cy="7492071"/>
          </a:xfrm>
          <a:custGeom>
            <a:avLst/>
            <a:gdLst/>
            <a:ahLst/>
            <a:cxnLst/>
            <a:rect r="r" b="b" t="t" l="l"/>
            <a:pathLst>
              <a:path h="7492071" w="7117467">
                <a:moveTo>
                  <a:pt x="0" y="0"/>
                </a:moveTo>
                <a:lnTo>
                  <a:pt x="7117468" y="0"/>
                </a:lnTo>
                <a:lnTo>
                  <a:pt x="7117468" y="7492071"/>
                </a:lnTo>
                <a:lnTo>
                  <a:pt x="0" y="74920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503709">
            <a:off x="10077864" y="4946839"/>
            <a:ext cx="2996452" cy="569383"/>
          </a:xfrm>
          <a:custGeom>
            <a:avLst/>
            <a:gdLst/>
            <a:ahLst/>
            <a:cxnLst/>
            <a:rect r="r" b="b" t="t" l="l"/>
            <a:pathLst>
              <a:path h="569383" w="2996452">
                <a:moveTo>
                  <a:pt x="0" y="0"/>
                </a:moveTo>
                <a:lnTo>
                  <a:pt x="2996452" y="0"/>
                </a:lnTo>
                <a:lnTo>
                  <a:pt x="2996452" y="569383"/>
                </a:lnTo>
                <a:lnTo>
                  <a:pt x="0" y="569383"/>
                </a:lnTo>
                <a:lnTo>
                  <a:pt x="0" y="0"/>
                </a:lnTo>
                <a:close/>
              </a:path>
            </a:pathLst>
          </a:custGeom>
          <a:blipFill>
            <a:blip r:embed="rId7"/>
            <a:stretch>
              <a:fillRect l="0" t="-3613" r="0" b="-3613"/>
            </a:stretch>
          </a:blipFill>
        </p:spPr>
      </p:sp>
      <p:sp>
        <p:nvSpPr>
          <p:cNvPr name="Freeform 11" id="11"/>
          <p:cNvSpPr/>
          <p:nvPr/>
        </p:nvSpPr>
        <p:spPr>
          <a:xfrm flipH="false" flipV="false" rot="-2804932">
            <a:off x="7306499" y="-1676479"/>
            <a:ext cx="7002623" cy="7371182"/>
          </a:xfrm>
          <a:custGeom>
            <a:avLst/>
            <a:gdLst/>
            <a:ahLst/>
            <a:cxnLst/>
            <a:rect r="r" b="b" t="t" l="l"/>
            <a:pathLst>
              <a:path h="7371182" w="7002623">
                <a:moveTo>
                  <a:pt x="0" y="0"/>
                </a:moveTo>
                <a:lnTo>
                  <a:pt x="7002623" y="0"/>
                </a:lnTo>
                <a:lnTo>
                  <a:pt x="7002623" y="7371182"/>
                </a:lnTo>
                <a:lnTo>
                  <a:pt x="0" y="7371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true" rot="-864092">
            <a:off x="9683406" y="247542"/>
            <a:ext cx="2873203" cy="4700536"/>
          </a:xfrm>
          <a:custGeom>
            <a:avLst/>
            <a:gdLst/>
            <a:ahLst/>
            <a:cxnLst/>
            <a:rect r="r" b="b" t="t" l="l"/>
            <a:pathLst>
              <a:path h="4700536" w="2873203">
                <a:moveTo>
                  <a:pt x="2873203" y="4700536"/>
                </a:moveTo>
                <a:lnTo>
                  <a:pt x="0" y="4700536"/>
                </a:lnTo>
                <a:lnTo>
                  <a:pt x="0" y="0"/>
                </a:lnTo>
                <a:lnTo>
                  <a:pt x="2873203" y="0"/>
                </a:lnTo>
                <a:lnTo>
                  <a:pt x="2873203" y="4700536"/>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804932">
            <a:off x="10805203" y="7381463"/>
            <a:ext cx="1168213" cy="1229698"/>
          </a:xfrm>
          <a:custGeom>
            <a:avLst/>
            <a:gdLst/>
            <a:ahLst/>
            <a:cxnLst/>
            <a:rect r="r" b="b" t="t" l="l"/>
            <a:pathLst>
              <a:path h="1229698" w="1168213">
                <a:moveTo>
                  <a:pt x="0" y="0"/>
                </a:moveTo>
                <a:lnTo>
                  <a:pt x="1168213" y="0"/>
                </a:lnTo>
                <a:lnTo>
                  <a:pt x="1168213" y="1229698"/>
                </a:lnTo>
                <a:lnTo>
                  <a:pt x="0" y="12296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true" rot="3621560">
            <a:off x="11317337" y="8494580"/>
            <a:ext cx="2515172" cy="4114800"/>
          </a:xfrm>
          <a:custGeom>
            <a:avLst/>
            <a:gdLst/>
            <a:ahLst/>
            <a:cxnLst/>
            <a:rect r="r" b="b" t="t" l="l"/>
            <a:pathLst>
              <a:path h="4114800" w="2515172">
                <a:moveTo>
                  <a:pt x="0" y="4114800"/>
                </a:moveTo>
                <a:lnTo>
                  <a:pt x="2515171" y="4114800"/>
                </a:lnTo>
                <a:lnTo>
                  <a:pt x="2515171" y="0"/>
                </a:lnTo>
                <a:lnTo>
                  <a:pt x="0" y="0"/>
                </a:lnTo>
                <a:lnTo>
                  <a:pt x="0"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819169" y="9046946"/>
            <a:ext cx="422708" cy="422708"/>
          </a:xfrm>
          <a:custGeom>
            <a:avLst/>
            <a:gdLst/>
            <a:ahLst/>
            <a:cxnLst/>
            <a:rect r="r" b="b" t="t" l="l"/>
            <a:pathLst>
              <a:path h="422708" w="422708">
                <a:moveTo>
                  <a:pt x="0" y="0"/>
                </a:moveTo>
                <a:lnTo>
                  <a:pt x="422708" y="0"/>
                </a:lnTo>
                <a:lnTo>
                  <a:pt x="422708" y="422708"/>
                </a:lnTo>
                <a:lnTo>
                  <a:pt x="0" y="4227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6" id="16"/>
          <p:cNvGrpSpPr/>
          <p:nvPr/>
        </p:nvGrpSpPr>
        <p:grpSpPr>
          <a:xfrm rot="0">
            <a:off x="10807810" y="6648350"/>
            <a:ext cx="434014" cy="43401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19" id="19"/>
          <p:cNvGrpSpPr/>
          <p:nvPr/>
        </p:nvGrpSpPr>
        <p:grpSpPr>
          <a:xfrm rot="0">
            <a:off x="10603736" y="7218026"/>
            <a:ext cx="429958" cy="42995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2" id="22"/>
          <p:cNvGrpSpPr/>
          <p:nvPr/>
        </p:nvGrpSpPr>
        <p:grpSpPr>
          <a:xfrm rot="0">
            <a:off x="10388757" y="7781333"/>
            <a:ext cx="429958" cy="42995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5" id="25"/>
          <p:cNvGrpSpPr/>
          <p:nvPr/>
        </p:nvGrpSpPr>
        <p:grpSpPr>
          <a:xfrm rot="187784">
            <a:off x="12376583" y="132627"/>
            <a:ext cx="355695" cy="355695"/>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8" id="28"/>
          <p:cNvGrpSpPr/>
          <p:nvPr/>
        </p:nvGrpSpPr>
        <p:grpSpPr>
          <a:xfrm rot="187784">
            <a:off x="12530798" y="571305"/>
            <a:ext cx="352371" cy="352371"/>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0" id="30"/>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31" id="31"/>
          <p:cNvGrpSpPr/>
          <p:nvPr/>
        </p:nvGrpSpPr>
        <p:grpSpPr>
          <a:xfrm rot="187784">
            <a:off x="12685306" y="1003012"/>
            <a:ext cx="352371" cy="352371"/>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3" id="33"/>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sp>
        <p:nvSpPr>
          <p:cNvPr name="Freeform 34" id="34"/>
          <p:cNvSpPr/>
          <p:nvPr/>
        </p:nvSpPr>
        <p:spPr>
          <a:xfrm flipH="false" flipV="false" rot="0">
            <a:off x="1221774" y="372257"/>
            <a:ext cx="1748361" cy="1749543"/>
          </a:xfrm>
          <a:custGeom>
            <a:avLst/>
            <a:gdLst/>
            <a:ahLst/>
            <a:cxnLst/>
            <a:rect r="r" b="b" t="t" l="l"/>
            <a:pathLst>
              <a:path h="1749543" w="1748361">
                <a:moveTo>
                  <a:pt x="0" y="0"/>
                </a:moveTo>
                <a:lnTo>
                  <a:pt x="1748361" y="0"/>
                </a:lnTo>
                <a:lnTo>
                  <a:pt x="1748361" y="1749542"/>
                </a:lnTo>
                <a:lnTo>
                  <a:pt x="0" y="1749542"/>
                </a:lnTo>
                <a:lnTo>
                  <a:pt x="0" y="0"/>
                </a:lnTo>
                <a:close/>
              </a:path>
            </a:pathLst>
          </a:custGeom>
          <a:blipFill>
            <a:blip r:embed="rId16"/>
            <a:stretch>
              <a:fillRect l="0" t="0" r="0" b="0"/>
            </a:stretch>
          </a:blipFill>
        </p:spPr>
      </p:sp>
      <p:sp>
        <p:nvSpPr>
          <p:cNvPr name="Freeform 35" id="35"/>
          <p:cNvSpPr/>
          <p:nvPr/>
        </p:nvSpPr>
        <p:spPr>
          <a:xfrm flipH="false" flipV="false" rot="0">
            <a:off x="3781169" y="301362"/>
            <a:ext cx="1966755" cy="1769532"/>
          </a:xfrm>
          <a:custGeom>
            <a:avLst/>
            <a:gdLst/>
            <a:ahLst/>
            <a:cxnLst/>
            <a:rect r="r" b="b" t="t" l="l"/>
            <a:pathLst>
              <a:path h="1769532" w="1966755">
                <a:moveTo>
                  <a:pt x="0" y="0"/>
                </a:moveTo>
                <a:lnTo>
                  <a:pt x="1966755" y="0"/>
                </a:lnTo>
                <a:lnTo>
                  <a:pt x="1966755" y="1769532"/>
                </a:lnTo>
                <a:lnTo>
                  <a:pt x="0" y="1769532"/>
                </a:lnTo>
                <a:lnTo>
                  <a:pt x="0" y="0"/>
                </a:lnTo>
                <a:close/>
              </a:path>
            </a:pathLst>
          </a:custGeom>
          <a:blipFill>
            <a:blip r:embed="rId17"/>
            <a:stretch>
              <a:fillRect l="0" t="0" r="0" b="0"/>
            </a:stretch>
          </a:blipFill>
        </p:spPr>
      </p:sp>
      <p:sp>
        <p:nvSpPr>
          <p:cNvPr name="Freeform 36" id="36"/>
          <p:cNvSpPr/>
          <p:nvPr/>
        </p:nvSpPr>
        <p:spPr>
          <a:xfrm flipH="false" flipV="false" rot="0">
            <a:off x="187906" y="8401303"/>
            <a:ext cx="1265199" cy="1107506"/>
          </a:xfrm>
          <a:custGeom>
            <a:avLst/>
            <a:gdLst/>
            <a:ahLst/>
            <a:cxnLst/>
            <a:rect r="r" b="b" t="t" l="l"/>
            <a:pathLst>
              <a:path h="1107506" w="1265199">
                <a:moveTo>
                  <a:pt x="0" y="0"/>
                </a:moveTo>
                <a:lnTo>
                  <a:pt x="1265199" y="0"/>
                </a:lnTo>
                <a:lnTo>
                  <a:pt x="1265199" y="1107506"/>
                </a:lnTo>
                <a:lnTo>
                  <a:pt x="0" y="1107506"/>
                </a:lnTo>
                <a:lnTo>
                  <a:pt x="0" y="0"/>
                </a:lnTo>
                <a:close/>
              </a:path>
            </a:pathLst>
          </a:custGeom>
          <a:blipFill>
            <a:blip r:embed="rId18"/>
            <a:stretch>
              <a:fillRect l="-22055" t="-33595" r="-26098" b="-35654"/>
            </a:stretch>
          </a:blipFill>
        </p:spPr>
      </p:sp>
      <p:sp>
        <p:nvSpPr>
          <p:cNvPr name="TextBox 37" id="37"/>
          <p:cNvSpPr txBox="true"/>
          <p:nvPr/>
        </p:nvSpPr>
        <p:spPr>
          <a:xfrm rot="0">
            <a:off x="1028700" y="3446290"/>
            <a:ext cx="8323494" cy="1485086"/>
          </a:xfrm>
          <a:prstGeom prst="rect">
            <a:avLst/>
          </a:prstGeom>
        </p:spPr>
        <p:txBody>
          <a:bodyPr anchor="t" rtlCol="false" tIns="0" lIns="0" bIns="0" rIns="0">
            <a:spAutoFit/>
          </a:bodyPr>
          <a:lstStyle/>
          <a:p>
            <a:pPr algn="l">
              <a:lnSpc>
                <a:spcPts val="5817"/>
              </a:lnSpc>
              <a:spcBef>
                <a:spcPct val="0"/>
              </a:spcBef>
            </a:pPr>
            <a:r>
              <a:rPr lang="en-US" b="true" sz="4155">
                <a:solidFill>
                  <a:srgbClr val="960000"/>
                </a:solidFill>
                <a:latin typeface="Poppins Ultra-Bold"/>
                <a:ea typeface="Poppins Ultra-Bold"/>
                <a:cs typeface="Poppins Ultra-Bold"/>
                <a:sym typeface="Poppins Ultra-Bold"/>
              </a:rPr>
              <a:t>Pendidikan anak sebagai sebagai pondasi masa depan</a:t>
            </a:r>
          </a:p>
        </p:txBody>
      </p:sp>
      <p:sp>
        <p:nvSpPr>
          <p:cNvPr name="TextBox 38" id="38"/>
          <p:cNvSpPr txBox="true"/>
          <p:nvPr/>
        </p:nvSpPr>
        <p:spPr>
          <a:xfrm rot="0">
            <a:off x="1028700" y="5027635"/>
            <a:ext cx="7405755" cy="1226050"/>
          </a:xfrm>
          <a:prstGeom prst="rect">
            <a:avLst/>
          </a:prstGeom>
        </p:spPr>
        <p:txBody>
          <a:bodyPr anchor="t" rtlCol="false" tIns="0" lIns="0" bIns="0" rIns="0">
            <a:spAutoFit/>
          </a:bodyPr>
          <a:lstStyle/>
          <a:p>
            <a:pPr algn="l">
              <a:lnSpc>
                <a:spcPts val="4867"/>
              </a:lnSpc>
              <a:spcBef>
                <a:spcPct val="0"/>
              </a:spcBef>
            </a:pPr>
            <a:r>
              <a:rPr lang="en-US" b="true" sz="3476">
                <a:solidFill>
                  <a:srgbClr val="1800AD"/>
                </a:solidFill>
                <a:latin typeface="Poppins Bold"/>
                <a:ea typeface="Poppins Bold"/>
                <a:cs typeface="Poppins Bold"/>
                <a:sym typeface="Poppins Bold"/>
              </a:rPr>
              <a:t>Peran Orang dalam membentuk karakter anak</a:t>
            </a:r>
          </a:p>
        </p:txBody>
      </p:sp>
      <p:sp>
        <p:nvSpPr>
          <p:cNvPr name="TextBox 39" id="39"/>
          <p:cNvSpPr txBox="true"/>
          <p:nvPr/>
        </p:nvSpPr>
        <p:spPr>
          <a:xfrm rot="0">
            <a:off x="1028700" y="2776242"/>
            <a:ext cx="7295177" cy="793873"/>
          </a:xfrm>
          <a:prstGeom prst="rect">
            <a:avLst/>
          </a:prstGeom>
        </p:spPr>
        <p:txBody>
          <a:bodyPr anchor="t" rtlCol="false" tIns="0" lIns="0" bIns="0" rIns="0">
            <a:spAutoFit/>
          </a:bodyPr>
          <a:lstStyle/>
          <a:p>
            <a:pPr algn="l">
              <a:lnSpc>
                <a:spcPts val="6120"/>
              </a:lnSpc>
              <a:spcBef>
                <a:spcPct val="0"/>
              </a:spcBef>
            </a:pPr>
            <a:r>
              <a:rPr lang="en-US" b="true" sz="4371">
                <a:solidFill>
                  <a:srgbClr val="000000"/>
                </a:solidFill>
                <a:latin typeface="Poppins Ultra-Bold"/>
                <a:ea typeface="Poppins Ultra-Bold"/>
                <a:cs typeface="Poppins Ultra-Bold"/>
                <a:sym typeface="Poppins Ultra-Bold"/>
              </a:rPr>
              <a:t>Persepektif </a:t>
            </a:r>
          </a:p>
        </p:txBody>
      </p:sp>
      <p:sp>
        <p:nvSpPr>
          <p:cNvPr name="TextBox 40" id="40"/>
          <p:cNvSpPr txBox="true"/>
          <p:nvPr/>
        </p:nvSpPr>
        <p:spPr>
          <a:xfrm rot="0">
            <a:off x="2554594" y="9024363"/>
            <a:ext cx="3861622" cy="410724"/>
          </a:xfrm>
          <a:prstGeom prst="rect">
            <a:avLst/>
          </a:prstGeom>
        </p:spPr>
        <p:txBody>
          <a:bodyPr anchor="t" rtlCol="false" tIns="0" lIns="0" bIns="0" rIns="0">
            <a:spAutoFit/>
          </a:bodyPr>
          <a:lstStyle/>
          <a:p>
            <a:pPr algn="l">
              <a:lnSpc>
                <a:spcPts val="3262"/>
              </a:lnSpc>
              <a:spcBef>
                <a:spcPct val="0"/>
              </a:spcBef>
            </a:pPr>
            <a:r>
              <a:rPr lang="en-US" sz="2330">
                <a:solidFill>
                  <a:srgbClr val="FFFFFF"/>
                </a:solidFill>
                <a:latin typeface="Poppins"/>
                <a:ea typeface="Poppins"/>
                <a:cs typeface="Poppins"/>
                <a:sym typeface="Poppins"/>
              </a:rPr>
              <a:t>www.hindujogja.com</a:t>
            </a:r>
          </a:p>
        </p:txBody>
      </p:sp>
      <p:sp>
        <p:nvSpPr>
          <p:cNvPr name="TextBox 41" id="41"/>
          <p:cNvSpPr txBox="true"/>
          <p:nvPr/>
        </p:nvSpPr>
        <p:spPr>
          <a:xfrm rot="0">
            <a:off x="5910929" y="8970746"/>
            <a:ext cx="5209078" cy="507950"/>
          </a:xfrm>
          <a:prstGeom prst="rect">
            <a:avLst/>
          </a:prstGeom>
        </p:spPr>
        <p:txBody>
          <a:bodyPr anchor="t" rtlCol="false" tIns="0" lIns="0" bIns="0" rIns="0">
            <a:spAutoFit/>
          </a:bodyPr>
          <a:lstStyle/>
          <a:p>
            <a:pPr algn="l">
              <a:lnSpc>
                <a:spcPts val="4027"/>
              </a:lnSpc>
              <a:spcBef>
                <a:spcPct val="0"/>
              </a:spcBef>
            </a:pPr>
            <a:r>
              <a:rPr lang="en-US" sz="2876">
                <a:solidFill>
                  <a:srgbClr val="FFFFFF"/>
                </a:solidFill>
                <a:latin typeface="Poppins"/>
                <a:ea typeface="Poppins"/>
                <a:cs typeface="Poppins"/>
                <a:sym typeface="Poppins"/>
              </a:rPr>
              <a:t>Created by : Made Sumiarta</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2134441"/>
            <a:ext cx="11588707" cy="5267325"/>
          </a:xfrm>
          <a:prstGeom prst="rect">
            <a:avLst/>
          </a:prstGeom>
        </p:spPr>
        <p:txBody>
          <a:bodyPr anchor="t" rtlCol="false" tIns="0" lIns="0" bIns="0" rIns="0">
            <a:spAutoFit/>
          </a:bodyPr>
          <a:lstStyle/>
          <a:p>
            <a:pPr algn="just" marL="748916" indent="-374458" lvl="1">
              <a:lnSpc>
                <a:spcPts val="4162"/>
              </a:lnSpc>
              <a:buFont typeface="Arial"/>
              <a:buChar char="•"/>
            </a:pPr>
            <a:r>
              <a:rPr lang="en-US" sz="3468">
                <a:solidFill>
                  <a:srgbClr val="000000"/>
                </a:solidFill>
                <a:latin typeface="Poppins"/>
                <a:ea typeface="Poppins"/>
                <a:cs typeface="Poppins"/>
                <a:sym typeface="Poppins"/>
              </a:rPr>
              <a:t>Bab I Arjuna Viṣāda Yoga bukan sekadar</a:t>
            </a:r>
            <a:r>
              <a:rPr lang="en-US" sz="3468">
                <a:solidFill>
                  <a:srgbClr val="000000"/>
                </a:solidFill>
                <a:latin typeface="Poppins"/>
                <a:ea typeface="Poppins"/>
                <a:cs typeface="Poppins"/>
                <a:sym typeface="Poppins"/>
              </a:rPr>
              <a:t> kisah peperangan, melainkan g</a:t>
            </a:r>
            <a:r>
              <a:rPr lang="en-US" sz="3468">
                <a:solidFill>
                  <a:srgbClr val="000000"/>
                </a:solidFill>
                <a:latin typeface="Poppins"/>
                <a:ea typeface="Poppins"/>
                <a:cs typeface="Poppins"/>
                <a:sym typeface="Poppins"/>
              </a:rPr>
              <a:t>ambaran universal tentang konflik batin manusia ketika berhadapan dengan pilihan moral yang sulit. Arjuna yang diliputi kesedihan menjadi simbol jiwa manusia yang bingung menghadapi kewajiban hidup. Bab ini menyiapkan panggung bagi ajaran Kṛṣṇa yang akan membimbing manusia melewati kebingungan menuju pengetahuan, kebijaksanaan, dan pembebasan.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1366371"/>
            <a:ext cx="2711861"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Kes</a:t>
            </a:r>
            <a:r>
              <a:rPr lang="en-US" b="true" sz="3430">
                <a:solidFill>
                  <a:srgbClr val="1800AD"/>
                </a:solidFill>
                <a:latin typeface="Poppins Bold"/>
                <a:ea typeface="Poppins Bold"/>
                <a:cs typeface="Poppins Bold"/>
                <a:sym typeface="Poppins Bold"/>
              </a:rPr>
              <a:t>impulan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412575"/>
            <a:ext cx="11611298" cy="4962956"/>
          </a:xfrm>
          <a:prstGeom prst="rect">
            <a:avLst/>
          </a:prstGeom>
        </p:spPr>
        <p:txBody>
          <a:bodyPr anchor="t" rtlCol="false" tIns="0" lIns="0" bIns="0" rIns="0">
            <a:spAutoFit/>
          </a:bodyPr>
          <a:lstStyle/>
          <a:p>
            <a:pPr algn="ctr">
              <a:lnSpc>
                <a:spcPts val="3272"/>
              </a:lnSpc>
            </a:pPr>
            <a:r>
              <a:rPr lang="en-US" sz="2727">
                <a:solidFill>
                  <a:srgbClr val="000000"/>
                </a:solidFill>
                <a:latin typeface="Poppins"/>
                <a:ea typeface="Poppins"/>
                <a:cs typeface="Poppins"/>
                <a:sym typeface="Poppins"/>
              </a:rPr>
              <a:t>धृतराष्ट्र उवाच | धर्मक्षेत्रे कुरुक्षेत्रे समवेता युयुत्सवः ।</a:t>
            </a:r>
          </a:p>
          <a:p>
            <a:pPr algn="ctr">
              <a:lnSpc>
                <a:spcPts val="3272"/>
              </a:lnSpc>
            </a:pPr>
            <a:r>
              <a:rPr lang="en-US" sz="2727">
                <a:solidFill>
                  <a:srgbClr val="000000"/>
                </a:solidFill>
                <a:latin typeface="Poppins"/>
                <a:ea typeface="Poppins"/>
                <a:cs typeface="Poppins"/>
                <a:sym typeface="Poppins"/>
              </a:rPr>
              <a:t> मामकाः पाण्डवाश्चैव किमकुर्वत सञ्जय ॥ १ ॥</a:t>
            </a:r>
          </a:p>
          <a:p>
            <a:pPr algn="ctr">
              <a:lnSpc>
                <a:spcPts val="3272"/>
              </a:lnSpc>
            </a:pPr>
            <a:r>
              <a:rPr lang="en-US" sz="2727" b="true">
                <a:solidFill>
                  <a:srgbClr val="000000"/>
                </a:solidFill>
                <a:latin typeface="Poppins Bold"/>
                <a:ea typeface="Poppins Bold"/>
                <a:cs typeface="Poppins Bold"/>
                <a:sym typeface="Poppins Bold"/>
              </a:rPr>
              <a:t> dhṛtarāṣṭra uvāca</a:t>
            </a:r>
          </a:p>
          <a:p>
            <a:pPr algn="ctr">
              <a:lnSpc>
                <a:spcPts val="3272"/>
              </a:lnSpc>
            </a:pPr>
            <a:r>
              <a:rPr lang="en-US" sz="2727">
                <a:solidFill>
                  <a:srgbClr val="000000"/>
                </a:solidFill>
                <a:latin typeface="Poppins"/>
                <a:ea typeface="Poppins"/>
                <a:cs typeface="Poppins"/>
                <a:sym typeface="Poppins"/>
              </a:rPr>
              <a:t>dharmakṣetre kurukṣetre </a:t>
            </a:r>
          </a:p>
          <a:p>
            <a:pPr algn="ctr">
              <a:lnSpc>
                <a:spcPts val="3272"/>
              </a:lnSpc>
            </a:pPr>
            <a:r>
              <a:rPr lang="en-US" sz="2727">
                <a:solidFill>
                  <a:srgbClr val="000000"/>
                </a:solidFill>
                <a:latin typeface="Poppins"/>
                <a:ea typeface="Poppins"/>
                <a:cs typeface="Poppins"/>
                <a:sym typeface="Poppins"/>
              </a:rPr>
              <a:t>samavetā yuyutsavaḥ,</a:t>
            </a:r>
          </a:p>
          <a:p>
            <a:pPr algn="ctr">
              <a:lnSpc>
                <a:spcPts val="3272"/>
              </a:lnSpc>
            </a:pPr>
            <a:r>
              <a:rPr lang="en-US" sz="2727">
                <a:solidFill>
                  <a:srgbClr val="000000"/>
                </a:solidFill>
                <a:latin typeface="Poppins"/>
                <a:ea typeface="Poppins"/>
                <a:cs typeface="Poppins"/>
                <a:sym typeface="Poppins"/>
              </a:rPr>
              <a:t> māmakāḥ pāṇḍavāś caiva </a:t>
            </a:r>
          </a:p>
          <a:p>
            <a:pPr algn="ctr">
              <a:lnSpc>
                <a:spcPts val="3272"/>
              </a:lnSpc>
            </a:pPr>
            <a:r>
              <a:rPr lang="en-US" sz="2727">
                <a:solidFill>
                  <a:srgbClr val="000000"/>
                </a:solidFill>
                <a:latin typeface="Poppins"/>
                <a:ea typeface="Poppins"/>
                <a:cs typeface="Poppins"/>
                <a:sym typeface="Poppins"/>
              </a:rPr>
              <a:t>kimakurvata sañjaya || 1.1</a:t>
            </a:r>
          </a:p>
          <a:p>
            <a:pPr algn="just">
              <a:lnSpc>
                <a:spcPts val="3272"/>
              </a:lnSpc>
            </a:pPr>
            <a:r>
              <a:rPr lang="en-US" b="true" sz="2727">
                <a:solidFill>
                  <a:srgbClr val="000000"/>
                </a:solidFill>
                <a:latin typeface="Poppins Bold"/>
                <a:ea typeface="Poppins Bold"/>
                <a:cs typeface="Poppins Bold"/>
                <a:sym typeface="Poppins Bold"/>
              </a:rPr>
              <a:t>Terjemahan:</a:t>
            </a:r>
          </a:p>
          <a:p>
            <a:pPr algn="just">
              <a:lnSpc>
                <a:spcPts val="3272"/>
              </a:lnSpc>
            </a:pPr>
            <a:r>
              <a:rPr lang="en-US" sz="2727">
                <a:solidFill>
                  <a:srgbClr val="000000"/>
                </a:solidFill>
                <a:latin typeface="Poppins"/>
                <a:ea typeface="Poppins"/>
                <a:cs typeface="Poppins"/>
                <a:sym typeface="Poppins"/>
              </a:rPr>
              <a:t>“Dhṛtarāṣṭra berkata: Wahai Sañjaya, apa yang dilakukan oleh putra-putraku (māmakāḥ) dan putra-putra Pāṇḍu ketika mereka berkumpul di Kurukṣetra, medan dharma, dengan maksud berperang?”</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6585081"/>
            <a:ext cx="11785776" cy="1328182"/>
          </a:xfrm>
          <a:prstGeom prst="rect">
            <a:avLst/>
          </a:prstGeom>
        </p:spPr>
        <p:txBody>
          <a:bodyPr anchor="t" rtlCol="false" tIns="0" lIns="0" bIns="0" rIns="0">
            <a:spAutoFit/>
          </a:bodyPr>
          <a:lstStyle/>
          <a:p>
            <a:pPr algn="l">
              <a:lnSpc>
                <a:spcPts val="3450"/>
              </a:lnSpc>
              <a:spcBef>
                <a:spcPct val="0"/>
              </a:spcBef>
            </a:pPr>
            <a:r>
              <a:rPr lang="en-US" sz="2464" i="true">
                <a:solidFill>
                  <a:srgbClr val="000000"/>
                </a:solidFill>
                <a:latin typeface="Poppins Italics"/>
                <a:ea typeface="Poppins Italics"/>
                <a:cs typeface="Poppins Italics"/>
                <a:sym typeface="Poppins Italics"/>
              </a:rPr>
              <a:t>Kata </a:t>
            </a:r>
            <a:r>
              <a:rPr lang="en-US" b="true" sz="2464" i="true">
                <a:solidFill>
                  <a:srgbClr val="000000"/>
                </a:solidFill>
                <a:latin typeface="Poppins Bold Italics"/>
                <a:ea typeface="Poppins Bold Italics"/>
                <a:cs typeface="Poppins Bold Italics"/>
                <a:sym typeface="Poppins Bold Italics"/>
              </a:rPr>
              <a:t>māmakāḥ</a:t>
            </a:r>
            <a:r>
              <a:rPr lang="en-US" sz="2464" i="true">
                <a:solidFill>
                  <a:srgbClr val="000000"/>
                </a:solidFill>
                <a:latin typeface="Poppins Italics"/>
                <a:ea typeface="Poppins Italics"/>
                <a:cs typeface="Poppins Italics"/>
                <a:sym typeface="Poppins Italics"/>
              </a:rPr>
              <a:t> (putra-putraku) menunjukkan eksklusivitas dan keterikatan buta Dhṛtarāṣṭra kepada anak-anaknya, menyingkirkan identitas Pandava sebagai bagian dari keluarganya.</a:t>
            </a:r>
          </a:p>
        </p:txBody>
      </p:sp>
      <p:sp>
        <p:nvSpPr>
          <p:cNvPr name="TextBox 16" id="16"/>
          <p:cNvSpPr txBox="true"/>
          <p:nvPr/>
        </p:nvSpPr>
        <p:spPr>
          <a:xfrm rot="0">
            <a:off x="1028700" y="583038"/>
            <a:ext cx="9181845" cy="568218"/>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Bhagavad Gītā dibuka oleh Raja Dhṛtarāṣṭra: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428259"/>
            <a:ext cx="11588707" cy="6286202"/>
          </a:xfrm>
          <a:prstGeom prst="rect">
            <a:avLst/>
          </a:prstGeom>
        </p:spPr>
        <p:txBody>
          <a:bodyPr anchor="t" rtlCol="false" tIns="0" lIns="0" bIns="0" rIns="0">
            <a:spAutoFit/>
          </a:bodyPr>
          <a:lstStyle/>
          <a:p>
            <a:pPr algn="just">
              <a:lnSpc>
                <a:spcPts val="3562"/>
              </a:lnSpc>
            </a:pPr>
            <a:r>
              <a:rPr lang="en-US" sz="2968">
                <a:solidFill>
                  <a:srgbClr val="000000"/>
                </a:solidFill>
                <a:latin typeface="Poppins"/>
                <a:ea typeface="Poppins"/>
                <a:cs typeface="Poppins"/>
                <a:sym typeface="Poppins"/>
              </a:rPr>
              <a:t>Ada</a:t>
            </a:r>
            <a:r>
              <a:rPr lang="en-US" sz="2968">
                <a:solidFill>
                  <a:srgbClr val="000000"/>
                </a:solidFill>
                <a:latin typeface="Poppins"/>
                <a:ea typeface="Poppins"/>
                <a:cs typeface="Poppins"/>
                <a:sym typeface="Poppins"/>
              </a:rPr>
              <a:t> makna filosofis yang dalam mengapa kitab suci sebesar Bhagavad Gītā justru diawali dengan suara seorang raja yang buta.</a:t>
            </a:r>
          </a:p>
          <a:p>
            <a:pPr algn="just" marL="640969" indent="-320484" lvl="1">
              <a:lnSpc>
                <a:spcPts val="3562"/>
              </a:lnSpc>
              <a:buFont typeface="Arial"/>
              <a:buChar char="•"/>
            </a:pPr>
            <a:r>
              <a:rPr lang="en-US" sz="2968">
                <a:solidFill>
                  <a:srgbClr val="000000"/>
                </a:solidFill>
                <a:latin typeface="Poppins"/>
                <a:ea typeface="Poppins"/>
                <a:cs typeface="Poppins"/>
                <a:sym typeface="Poppins"/>
              </a:rPr>
              <a:t>Buta</a:t>
            </a:r>
            <a:r>
              <a:rPr lang="en-US" sz="2968">
                <a:solidFill>
                  <a:srgbClr val="000000"/>
                </a:solidFill>
                <a:latin typeface="Poppins"/>
                <a:ea typeface="Poppins"/>
                <a:cs typeface="Poppins"/>
                <a:sym typeface="Poppins"/>
              </a:rPr>
              <a:t> </a:t>
            </a:r>
            <a:r>
              <a:rPr lang="en-US" sz="2968">
                <a:solidFill>
                  <a:srgbClr val="000000"/>
                </a:solidFill>
                <a:latin typeface="Poppins"/>
                <a:ea typeface="Poppins"/>
                <a:cs typeface="Poppins"/>
                <a:sym typeface="Poppins"/>
              </a:rPr>
              <a:t>jasmani: D</a:t>
            </a:r>
            <a:r>
              <a:rPr lang="en-US" sz="2968">
                <a:solidFill>
                  <a:srgbClr val="000000"/>
                </a:solidFill>
                <a:latin typeface="Poppins"/>
                <a:ea typeface="Poppins"/>
                <a:cs typeface="Poppins"/>
                <a:sym typeface="Poppins"/>
              </a:rPr>
              <a:t>hṛtarāṣṭra </a:t>
            </a:r>
            <a:r>
              <a:rPr lang="en-US" sz="2968">
                <a:solidFill>
                  <a:srgbClr val="000000"/>
                </a:solidFill>
                <a:latin typeface="Poppins"/>
                <a:ea typeface="Poppins"/>
                <a:cs typeface="Poppins"/>
                <a:sym typeface="Poppins"/>
              </a:rPr>
              <a:t>mem</a:t>
            </a:r>
            <a:r>
              <a:rPr lang="en-US" sz="2968">
                <a:solidFill>
                  <a:srgbClr val="000000"/>
                </a:solidFill>
                <a:latin typeface="Poppins"/>
                <a:ea typeface="Poppins"/>
                <a:cs typeface="Poppins"/>
                <a:sym typeface="Poppins"/>
              </a:rPr>
              <a:t>a</a:t>
            </a:r>
            <a:r>
              <a:rPr lang="en-US" sz="2968">
                <a:solidFill>
                  <a:srgbClr val="000000"/>
                </a:solidFill>
                <a:latin typeface="Poppins"/>
                <a:ea typeface="Poppins"/>
                <a:cs typeface="Poppins"/>
                <a:sym typeface="Poppins"/>
              </a:rPr>
              <a:t>ng lahir tanpa penglihatan. Namun kebutaan ini hanyalah simbol awal.</a:t>
            </a:r>
          </a:p>
          <a:p>
            <a:pPr algn="just" marL="640969" indent="-320484" lvl="1">
              <a:lnSpc>
                <a:spcPts val="3562"/>
              </a:lnSpc>
              <a:buFont typeface="Arial"/>
              <a:buChar char="•"/>
            </a:pPr>
            <a:r>
              <a:rPr lang="en-US" sz="2968">
                <a:solidFill>
                  <a:srgbClr val="000000"/>
                </a:solidFill>
                <a:latin typeface="Poppins"/>
                <a:ea typeface="Poppins"/>
                <a:cs typeface="Poppins"/>
                <a:sym typeface="Poppins"/>
              </a:rPr>
              <a:t>Buta hati: Ia tidak mampu melihat kebenaran (dharma). Meski mengetahui bahwa Yudhiṣṭhira dan saudara-saudaranya adalah pih</a:t>
            </a:r>
            <a:r>
              <a:rPr lang="en-US" sz="2968">
                <a:solidFill>
                  <a:srgbClr val="000000"/>
                </a:solidFill>
                <a:latin typeface="Poppins"/>
                <a:ea typeface="Poppins"/>
                <a:cs typeface="Poppins"/>
                <a:sym typeface="Poppins"/>
              </a:rPr>
              <a:t>a</a:t>
            </a:r>
            <a:r>
              <a:rPr lang="en-US" sz="2968">
                <a:solidFill>
                  <a:srgbClr val="000000"/>
                </a:solidFill>
                <a:latin typeface="Poppins"/>
                <a:ea typeface="Poppins"/>
                <a:cs typeface="Poppins"/>
                <a:sym typeface="Poppins"/>
              </a:rPr>
              <a:t>k y</a:t>
            </a:r>
            <a:r>
              <a:rPr lang="en-US" sz="2968">
                <a:solidFill>
                  <a:srgbClr val="000000"/>
                </a:solidFill>
                <a:latin typeface="Poppins"/>
                <a:ea typeface="Poppins"/>
                <a:cs typeface="Poppins"/>
                <a:sym typeface="Poppins"/>
              </a:rPr>
              <a:t>an</a:t>
            </a:r>
            <a:r>
              <a:rPr lang="en-US" sz="2968">
                <a:solidFill>
                  <a:srgbClr val="000000"/>
                </a:solidFill>
                <a:latin typeface="Poppins"/>
                <a:ea typeface="Poppins"/>
                <a:cs typeface="Poppins"/>
                <a:sym typeface="Poppins"/>
              </a:rPr>
              <a:t>g benar, ia tetap berpihak pada anak-anaknya karena cinta buta.</a:t>
            </a:r>
          </a:p>
          <a:p>
            <a:pPr algn="just" marL="640969" indent="-320484" lvl="1">
              <a:lnSpc>
                <a:spcPts val="3562"/>
              </a:lnSpc>
              <a:buFont typeface="Arial"/>
              <a:buChar char="•"/>
            </a:pPr>
            <a:r>
              <a:rPr lang="en-US" sz="2968">
                <a:solidFill>
                  <a:srgbClr val="000000"/>
                </a:solidFill>
                <a:latin typeface="Poppins"/>
                <a:ea typeface="Poppins"/>
                <a:cs typeface="Poppins"/>
                <a:sym typeface="Poppins"/>
              </a:rPr>
              <a:t>Ego kepemilikan: Perhatikan ia menyebut “māmakāḥ” (putra-putraku) dan bukan “Pāṇḍavāḥ mama putrāḥ api” (para Pāṇḍava juga putraku). Sikap membeda-bedakan ini lahir dari kebutaan batin yang menolak mengakui kebenaran.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697367"/>
            <a:ext cx="9750262" cy="525609"/>
          </a:xfrm>
          <a:prstGeom prst="rect">
            <a:avLst/>
          </a:prstGeom>
        </p:spPr>
        <p:txBody>
          <a:bodyPr anchor="t" rtlCol="false" tIns="0" lIns="0" bIns="0" rIns="0">
            <a:spAutoFit/>
          </a:bodyPr>
          <a:lstStyle/>
          <a:p>
            <a:pPr algn="l">
              <a:lnSpc>
                <a:spcPts val="4102"/>
              </a:lnSpc>
              <a:spcBef>
                <a:spcPct val="0"/>
              </a:spcBef>
            </a:pPr>
            <a:r>
              <a:rPr lang="en-US" b="true" sz="2930">
                <a:solidFill>
                  <a:srgbClr val="1800AD"/>
                </a:solidFill>
                <a:latin typeface="Poppins Bold"/>
                <a:ea typeface="Poppins Bold"/>
                <a:cs typeface="Poppins Bold"/>
                <a:sym typeface="Poppins Bold"/>
              </a:rPr>
              <a:t>1. Kenapa Bhagavad Gītā Dimulai dari Dhṛtarāṣṭra?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409209"/>
            <a:ext cx="11588707" cy="6324600"/>
          </a:xfrm>
          <a:prstGeom prst="rect">
            <a:avLst/>
          </a:prstGeom>
        </p:spPr>
        <p:txBody>
          <a:bodyPr anchor="t" rtlCol="false" tIns="0" lIns="0" bIns="0" rIns="0">
            <a:spAutoFit/>
          </a:bodyPr>
          <a:lstStyle/>
          <a:p>
            <a:pPr algn="just">
              <a:lnSpc>
                <a:spcPts val="4522"/>
              </a:lnSpc>
            </a:pPr>
            <a:r>
              <a:rPr lang="en-US" sz="3768">
                <a:solidFill>
                  <a:srgbClr val="000000"/>
                </a:solidFill>
                <a:latin typeface="Poppins"/>
                <a:ea typeface="Poppins"/>
                <a:cs typeface="Poppins"/>
                <a:sym typeface="Poppins"/>
              </a:rPr>
              <a:t>Ki</a:t>
            </a:r>
            <a:r>
              <a:rPr lang="en-US" sz="3768">
                <a:solidFill>
                  <a:srgbClr val="000000"/>
                </a:solidFill>
                <a:latin typeface="Poppins"/>
                <a:ea typeface="Poppins"/>
                <a:cs typeface="Poppins"/>
                <a:sym typeface="Poppins"/>
              </a:rPr>
              <a:t>sah D</a:t>
            </a:r>
            <a:r>
              <a:rPr lang="en-US" sz="3768">
                <a:solidFill>
                  <a:srgbClr val="000000"/>
                </a:solidFill>
                <a:latin typeface="Poppins"/>
                <a:ea typeface="Poppins"/>
                <a:cs typeface="Poppins"/>
                <a:sym typeface="Poppins"/>
              </a:rPr>
              <a:t>hṛtarāṣṭra ada</a:t>
            </a:r>
            <a:r>
              <a:rPr lang="en-US" sz="3768">
                <a:solidFill>
                  <a:srgbClr val="000000"/>
                </a:solidFill>
                <a:latin typeface="Poppins"/>
                <a:ea typeface="Poppins"/>
                <a:cs typeface="Poppins"/>
                <a:sym typeface="Poppins"/>
              </a:rPr>
              <a:t>lah contoh nyata bagaimana seorang pemimpin yang buta batin bisa menyeret sebuah bangsa pada kehancuran.</a:t>
            </a:r>
          </a:p>
          <a:p>
            <a:pPr algn="just" marL="813684" indent="-406842" lvl="1">
              <a:lnSpc>
                <a:spcPts val="4522"/>
              </a:lnSpc>
              <a:buFont typeface="Arial"/>
              <a:buChar char="•"/>
            </a:pPr>
            <a:r>
              <a:rPr lang="en-US" b="true" sz="3768">
                <a:solidFill>
                  <a:srgbClr val="000000"/>
                </a:solidFill>
                <a:latin typeface="Poppins Bold"/>
                <a:ea typeface="Poppins Bold"/>
                <a:cs typeface="Poppins Bold"/>
                <a:sym typeface="Poppins Bold"/>
              </a:rPr>
              <a:t>Ia tahu Duryodhana penuh iri hati</a:t>
            </a:r>
            <a:r>
              <a:rPr lang="en-US" sz="3768">
                <a:solidFill>
                  <a:srgbClr val="000000"/>
                </a:solidFill>
                <a:latin typeface="Poppins"/>
                <a:ea typeface="Poppins"/>
                <a:cs typeface="Poppins"/>
                <a:sym typeface="Poppins"/>
              </a:rPr>
              <a:t>, serakah, dan adh</a:t>
            </a:r>
            <a:r>
              <a:rPr lang="en-US" sz="3768">
                <a:solidFill>
                  <a:srgbClr val="000000"/>
                </a:solidFill>
                <a:latin typeface="Poppins"/>
                <a:ea typeface="Poppins"/>
                <a:cs typeface="Poppins"/>
                <a:sym typeface="Poppins"/>
              </a:rPr>
              <a:t>arma,</a:t>
            </a:r>
            <a:r>
              <a:rPr lang="en-US" sz="3768">
                <a:solidFill>
                  <a:srgbClr val="000000"/>
                </a:solidFill>
                <a:latin typeface="Poppins"/>
                <a:ea typeface="Poppins"/>
                <a:cs typeface="Poppins"/>
                <a:sym typeface="Poppins"/>
              </a:rPr>
              <a:t> namun ia tidak menegurnya.</a:t>
            </a:r>
          </a:p>
          <a:p>
            <a:pPr algn="just" marL="813684" indent="-406842" lvl="1">
              <a:lnSpc>
                <a:spcPts val="4522"/>
              </a:lnSpc>
              <a:buFont typeface="Arial"/>
              <a:buChar char="•"/>
            </a:pPr>
            <a:r>
              <a:rPr lang="en-US" b="true" sz="3768">
                <a:solidFill>
                  <a:srgbClr val="000000"/>
                </a:solidFill>
                <a:latin typeface="Poppins Bold"/>
                <a:ea typeface="Poppins Bold"/>
                <a:cs typeface="Poppins Bold"/>
                <a:sym typeface="Poppins Bold"/>
              </a:rPr>
              <a:t>Ia</a:t>
            </a:r>
            <a:r>
              <a:rPr lang="en-US" b="true" sz="3768">
                <a:solidFill>
                  <a:srgbClr val="000000"/>
                </a:solidFill>
                <a:latin typeface="Poppins Bold"/>
                <a:ea typeface="Poppins Bold"/>
                <a:cs typeface="Poppins Bold"/>
                <a:sym typeface="Poppins Bold"/>
              </a:rPr>
              <a:t> membiarkan permainan dadu yang licik</a:t>
            </a:r>
            <a:r>
              <a:rPr lang="en-US" sz="3768">
                <a:solidFill>
                  <a:srgbClr val="000000"/>
                </a:solidFill>
                <a:latin typeface="Poppins"/>
                <a:ea typeface="Poppins"/>
                <a:cs typeface="Poppins"/>
                <a:sym typeface="Poppins"/>
              </a:rPr>
              <a:t>, pengasingan Pāṇḍava, bahkan pelecehan terhadap Draupadī di istana.</a:t>
            </a:r>
          </a:p>
          <a:p>
            <a:pPr algn="just" marL="813684" indent="-406842" lvl="1">
              <a:lnSpc>
                <a:spcPts val="4522"/>
              </a:lnSpc>
              <a:buFont typeface="Arial"/>
              <a:buChar char="•"/>
            </a:pPr>
            <a:r>
              <a:rPr lang="en-US" b="true" sz="3768">
                <a:solidFill>
                  <a:srgbClr val="000000"/>
                </a:solidFill>
                <a:latin typeface="Poppins Bold"/>
                <a:ea typeface="Poppins Bold"/>
                <a:cs typeface="Poppins Bold"/>
                <a:sym typeface="Poppins Bold"/>
              </a:rPr>
              <a:t>Kelemahan utamanya</a:t>
            </a:r>
            <a:r>
              <a:rPr lang="en-US" sz="3768">
                <a:solidFill>
                  <a:srgbClr val="000000"/>
                </a:solidFill>
                <a:latin typeface="Poppins"/>
                <a:ea typeface="Poppins"/>
                <a:cs typeface="Poppins"/>
                <a:sym typeface="Poppins"/>
              </a:rPr>
              <a:t> adalah moha (keterikatan buta) pada anak-anaknya.</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678317"/>
            <a:ext cx="10111808" cy="667214"/>
          </a:xfrm>
          <a:prstGeom prst="rect">
            <a:avLst/>
          </a:prstGeom>
        </p:spPr>
        <p:txBody>
          <a:bodyPr anchor="t" rtlCol="false" tIns="0" lIns="0" bIns="0" rIns="0">
            <a:spAutoFit/>
          </a:bodyPr>
          <a:lstStyle/>
          <a:p>
            <a:pPr algn="l">
              <a:lnSpc>
                <a:spcPts val="5222"/>
              </a:lnSpc>
              <a:spcBef>
                <a:spcPct val="0"/>
              </a:spcBef>
            </a:pPr>
            <a:r>
              <a:rPr lang="en-US" b="true" sz="3730">
                <a:solidFill>
                  <a:srgbClr val="1800AD"/>
                </a:solidFill>
                <a:latin typeface="Poppins Bold"/>
                <a:ea typeface="Poppins Bold"/>
                <a:cs typeface="Poppins Bold"/>
                <a:sym typeface="Poppins Bold"/>
              </a:rPr>
              <a:t>2</a:t>
            </a:r>
            <a:r>
              <a:rPr lang="en-US" b="true" sz="3730">
                <a:solidFill>
                  <a:srgbClr val="1800AD"/>
                </a:solidFill>
                <a:latin typeface="Poppins Bold"/>
                <a:ea typeface="Poppins Bold"/>
                <a:cs typeface="Poppins Bold"/>
                <a:sym typeface="Poppins Bold"/>
              </a:rPr>
              <a:t>. Kebutaan Dhṛtarāṣṭra dan Dampaknya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819150"/>
            <a:ext cx="11588707" cy="6601102"/>
          </a:xfrm>
          <a:prstGeom prst="rect">
            <a:avLst/>
          </a:prstGeom>
        </p:spPr>
        <p:txBody>
          <a:bodyPr anchor="t" rtlCol="false" tIns="0" lIns="0" bIns="0" rIns="0">
            <a:spAutoFit/>
          </a:bodyPr>
          <a:lstStyle/>
          <a:p>
            <a:pPr algn="just">
              <a:lnSpc>
                <a:spcPts val="4042"/>
              </a:lnSpc>
            </a:pPr>
            <a:r>
              <a:rPr lang="en-US" sz="3368" b="true">
                <a:solidFill>
                  <a:srgbClr val="000000"/>
                </a:solidFill>
                <a:latin typeface="Poppins Bold"/>
                <a:ea typeface="Poppins Bold"/>
                <a:cs typeface="Poppins Bold"/>
                <a:sym typeface="Poppins Bold"/>
              </a:rPr>
              <a:t>Slok</a:t>
            </a:r>
            <a:r>
              <a:rPr lang="en-US" sz="3368" b="true">
                <a:solidFill>
                  <a:srgbClr val="000000"/>
                </a:solidFill>
                <a:latin typeface="Poppins Bold"/>
                <a:ea typeface="Poppins Bold"/>
                <a:cs typeface="Poppins Bold"/>
                <a:sym typeface="Poppins Bold"/>
              </a:rPr>
              <a:t>a dalam Bhagavad Gītā menjelaskan tentang sifat kebutaan batin ini:</a:t>
            </a:r>
          </a:p>
          <a:p>
            <a:pPr algn="ctr">
              <a:lnSpc>
                <a:spcPts val="4042"/>
              </a:lnSpc>
            </a:pPr>
            <a:r>
              <a:rPr lang="en-US" sz="3368">
                <a:solidFill>
                  <a:srgbClr val="000000"/>
                </a:solidFill>
                <a:latin typeface="Poppins"/>
                <a:ea typeface="Poppins"/>
                <a:cs typeface="Poppins"/>
                <a:sym typeface="Poppins"/>
              </a:rPr>
              <a:t>असुरं भावमाश्रित्य प्रभवन्त्युग्रकर्मणः ।</a:t>
            </a:r>
          </a:p>
          <a:p>
            <a:pPr algn="ctr">
              <a:lnSpc>
                <a:spcPts val="4042"/>
              </a:lnSpc>
            </a:pPr>
            <a:r>
              <a:rPr lang="en-US" sz="3368">
                <a:solidFill>
                  <a:srgbClr val="000000"/>
                </a:solidFill>
                <a:latin typeface="Poppins"/>
                <a:ea typeface="Poppins"/>
                <a:cs typeface="Poppins"/>
                <a:sym typeface="Poppins"/>
              </a:rPr>
              <a:t> मोहाद्गृहीत्वासद्ग्राहान्सदा जन्मनि जन्मनि ॥ (BG 16.4)</a:t>
            </a:r>
          </a:p>
          <a:p>
            <a:pPr algn="ctr">
              <a:lnSpc>
                <a:spcPts val="4042"/>
              </a:lnSpc>
            </a:pPr>
            <a:r>
              <a:rPr lang="en-US" sz="3368">
                <a:solidFill>
                  <a:srgbClr val="000000"/>
                </a:solidFill>
                <a:latin typeface="Poppins"/>
                <a:ea typeface="Poppins"/>
                <a:cs typeface="Poppins"/>
                <a:sym typeface="Poppins"/>
              </a:rPr>
              <a:t> a</a:t>
            </a:r>
            <a:r>
              <a:rPr lang="en-US" sz="3368">
                <a:solidFill>
                  <a:srgbClr val="000000"/>
                </a:solidFill>
                <a:latin typeface="Poppins"/>
                <a:ea typeface="Poppins"/>
                <a:cs typeface="Poppins"/>
                <a:sym typeface="Poppins"/>
              </a:rPr>
              <a:t>s</a:t>
            </a:r>
            <a:r>
              <a:rPr lang="en-US" sz="3368">
                <a:solidFill>
                  <a:srgbClr val="000000"/>
                </a:solidFill>
                <a:latin typeface="Poppins"/>
                <a:ea typeface="Poppins"/>
                <a:cs typeface="Poppins"/>
                <a:sym typeface="Poppins"/>
              </a:rPr>
              <a:t>ura</a:t>
            </a:r>
            <a:r>
              <a:rPr lang="en-US" sz="3368">
                <a:solidFill>
                  <a:srgbClr val="000000"/>
                </a:solidFill>
                <a:latin typeface="Poppins"/>
                <a:ea typeface="Poppins"/>
                <a:cs typeface="Poppins"/>
                <a:sym typeface="Poppins"/>
              </a:rPr>
              <a:t>ṁ</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b</a:t>
            </a:r>
            <a:r>
              <a:rPr lang="en-US" sz="3368">
                <a:solidFill>
                  <a:srgbClr val="000000"/>
                </a:solidFill>
                <a:latin typeface="Poppins"/>
                <a:ea typeface="Poppins"/>
                <a:cs typeface="Poppins"/>
                <a:sym typeface="Poppins"/>
              </a:rPr>
              <a:t>h</a:t>
            </a:r>
            <a:r>
              <a:rPr lang="en-US" sz="3368">
                <a:solidFill>
                  <a:srgbClr val="000000"/>
                </a:solidFill>
                <a:latin typeface="Poppins"/>
                <a:ea typeface="Poppins"/>
                <a:cs typeface="Poppins"/>
                <a:sym typeface="Poppins"/>
              </a:rPr>
              <a:t>āvam</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āś</a:t>
            </a:r>
            <a:r>
              <a:rPr lang="en-US" sz="3368">
                <a:solidFill>
                  <a:srgbClr val="000000"/>
                </a:solidFill>
                <a:latin typeface="Poppins"/>
                <a:ea typeface="Poppins"/>
                <a:cs typeface="Poppins"/>
                <a:sym typeface="Poppins"/>
              </a:rPr>
              <a:t>ri</a:t>
            </a:r>
            <a:r>
              <a:rPr lang="en-US" sz="3368">
                <a:solidFill>
                  <a:srgbClr val="000000"/>
                </a:solidFill>
                <a:latin typeface="Poppins"/>
                <a:ea typeface="Poppins"/>
                <a:cs typeface="Poppins"/>
                <a:sym typeface="Poppins"/>
              </a:rPr>
              <a:t>tya</a:t>
            </a:r>
            <a:r>
              <a:rPr lang="en-US" sz="3368">
                <a:solidFill>
                  <a:srgbClr val="000000"/>
                </a:solidFill>
                <a:latin typeface="Poppins"/>
                <a:ea typeface="Poppins"/>
                <a:cs typeface="Poppins"/>
                <a:sym typeface="Poppins"/>
              </a:rPr>
              <a:t> </a:t>
            </a:r>
          </a:p>
          <a:p>
            <a:pPr algn="ctr">
              <a:lnSpc>
                <a:spcPts val="4042"/>
              </a:lnSpc>
            </a:pPr>
            <a:r>
              <a:rPr lang="en-US" sz="3368">
                <a:solidFill>
                  <a:srgbClr val="000000"/>
                </a:solidFill>
                <a:latin typeface="Poppins"/>
                <a:ea typeface="Poppins"/>
                <a:cs typeface="Poppins"/>
                <a:sym typeface="Poppins"/>
              </a:rPr>
              <a:t>prab</a:t>
            </a:r>
            <a:r>
              <a:rPr lang="en-US" sz="3368">
                <a:solidFill>
                  <a:srgbClr val="000000"/>
                </a:solidFill>
                <a:latin typeface="Poppins"/>
                <a:ea typeface="Poppins"/>
                <a:cs typeface="Poppins"/>
                <a:sym typeface="Poppins"/>
              </a:rPr>
              <a:t>ha</a:t>
            </a:r>
            <a:r>
              <a:rPr lang="en-US" sz="3368">
                <a:solidFill>
                  <a:srgbClr val="000000"/>
                </a:solidFill>
                <a:latin typeface="Poppins"/>
                <a:ea typeface="Poppins"/>
                <a:cs typeface="Poppins"/>
                <a:sym typeface="Poppins"/>
              </a:rPr>
              <a:t>van</a:t>
            </a:r>
            <a:r>
              <a:rPr lang="en-US" sz="3368">
                <a:solidFill>
                  <a:srgbClr val="000000"/>
                </a:solidFill>
                <a:latin typeface="Poppins"/>
                <a:ea typeface="Poppins"/>
                <a:cs typeface="Poppins"/>
                <a:sym typeface="Poppins"/>
              </a:rPr>
              <a:t>t</a:t>
            </a:r>
            <a:r>
              <a:rPr lang="en-US" sz="3368">
                <a:solidFill>
                  <a:srgbClr val="000000"/>
                </a:solidFill>
                <a:latin typeface="Poppins"/>
                <a:ea typeface="Poppins"/>
                <a:cs typeface="Poppins"/>
                <a:sym typeface="Poppins"/>
              </a:rPr>
              <a:t>y ugra-karmaṇaḥ,</a:t>
            </a:r>
          </a:p>
          <a:p>
            <a:pPr algn="ctr">
              <a:lnSpc>
                <a:spcPts val="4042"/>
              </a:lnSpc>
            </a:pPr>
            <a:r>
              <a:rPr lang="en-US" sz="3368">
                <a:solidFill>
                  <a:srgbClr val="000000"/>
                </a:solidFill>
                <a:latin typeface="Poppins"/>
                <a:ea typeface="Poppins"/>
                <a:cs typeface="Poppins"/>
                <a:sym typeface="Poppins"/>
              </a:rPr>
              <a:t> mohād gṛhītvās</a:t>
            </a:r>
            <a:r>
              <a:rPr lang="en-US" sz="3368">
                <a:solidFill>
                  <a:srgbClr val="000000"/>
                </a:solidFill>
                <a:latin typeface="Poppins"/>
                <a:ea typeface="Poppins"/>
                <a:cs typeface="Poppins"/>
                <a:sym typeface="Poppins"/>
              </a:rPr>
              <a:t>ad-grāhān </a:t>
            </a:r>
          </a:p>
          <a:p>
            <a:pPr algn="ctr">
              <a:lnSpc>
                <a:spcPts val="4042"/>
              </a:lnSpc>
            </a:pPr>
            <a:r>
              <a:rPr lang="en-US" sz="3368">
                <a:solidFill>
                  <a:srgbClr val="000000"/>
                </a:solidFill>
                <a:latin typeface="Poppins"/>
                <a:ea typeface="Poppins"/>
                <a:cs typeface="Poppins"/>
                <a:sym typeface="Poppins"/>
              </a:rPr>
              <a:t>sadā</a:t>
            </a:r>
            <a:r>
              <a:rPr lang="en-US" sz="3368">
                <a:solidFill>
                  <a:srgbClr val="000000"/>
                </a:solidFill>
                <a:latin typeface="Poppins"/>
                <a:ea typeface="Poppins"/>
                <a:cs typeface="Poppins"/>
                <a:sym typeface="Poppins"/>
              </a:rPr>
              <a:t> janmani janmani</a:t>
            </a:r>
          </a:p>
          <a:p>
            <a:pPr algn="just">
              <a:lnSpc>
                <a:spcPts val="4042"/>
              </a:lnSpc>
            </a:pPr>
            <a:r>
              <a:rPr lang="en-US" sz="3368">
                <a:solidFill>
                  <a:srgbClr val="000000"/>
                </a:solidFill>
                <a:latin typeface="Poppins"/>
                <a:ea typeface="Poppins"/>
                <a:cs typeface="Poppins"/>
                <a:sym typeface="Poppins"/>
              </a:rPr>
              <a:t>Artinya:</a:t>
            </a:r>
          </a:p>
          <a:p>
            <a:pPr algn="just">
              <a:lnSpc>
                <a:spcPts val="4042"/>
              </a:lnSpc>
            </a:pPr>
            <a:r>
              <a:rPr lang="en-US" sz="3368">
                <a:solidFill>
                  <a:srgbClr val="000000"/>
                </a:solidFill>
                <a:latin typeface="Poppins"/>
                <a:ea typeface="Poppins"/>
                <a:cs typeface="Poppins"/>
                <a:sym typeface="Poppins"/>
              </a:rPr>
              <a:t>“M</a:t>
            </a:r>
            <a:r>
              <a:rPr lang="en-US" sz="3368">
                <a:solidFill>
                  <a:srgbClr val="000000"/>
                </a:solidFill>
                <a:latin typeface="Poppins"/>
                <a:ea typeface="Poppins"/>
                <a:cs typeface="Poppins"/>
                <a:sym typeface="Poppins"/>
              </a:rPr>
              <a:t>er</a:t>
            </a:r>
            <a:r>
              <a:rPr lang="en-US" sz="3368">
                <a:solidFill>
                  <a:srgbClr val="000000"/>
                </a:solidFill>
                <a:latin typeface="Poppins"/>
                <a:ea typeface="Poppins"/>
                <a:cs typeface="Poppins"/>
                <a:sym typeface="Poppins"/>
              </a:rPr>
              <a:t>e</a:t>
            </a:r>
            <a:r>
              <a:rPr lang="en-US" sz="3368">
                <a:solidFill>
                  <a:srgbClr val="000000"/>
                </a:solidFill>
                <a:latin typeface="Poppins"/>
                <a:ea typeface="Poppins"/>
                <a:cs typeface="Poppins"/>
                <a:sym typeface="Poppins"/>
              </a:rPr>
              <a:t>k</a:t>
            </a:r>
            <a:r>
              <a:rPr lang="en-US" sz="3368">
                <a:solidFill>
                  <a:srgbClr val="000000"/>
                </a:solidFill>
                <a:latin typeface="Poppins"/>
                <a:ea typeface="Poppins"/>
                <a:cs typeface="Poppins"/>
                <a:sym typeface="Poppins"/>
              </a:rPr>
              <a:t>a y</a:t>
            </a:r>
            <a:r>
              <a:rPr lang="en-US" sz="3368">
                <a:solidFill>
                  <a:srgbClr val="000000"/>
                </a:solidFill>
                <a:latin typeface="Poppins"/>
                <a:ea typeface="Poppins"/>
                <a:cs typeface="Poppins"/>
                <a:sym typeface="Poppins"/>
              </a:rPr>
              <a:t>an</a:t>
            </a:r>
            <a:r>
              <a:rPr lang="en-US" sz="3368">
                <a:solidFill>
                  <a:srgbClr val="000000"/>
                </a:solidFill>
                <a:latin typeface="Poppins"/>
                <a:ea typeface="Poppins"/>
                <a:cs typeface="Poppins"/>
                <a:sym typeface="Poppins"/>
              </a:rPr>
              <a:t>g</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b</a:t>
            </a:r>
            <a:r>
              <a:rPr lang="en-US" sz="3368">
                <a:solidFill>
                  <a:srgbClr val="000000"/>
                </a:solidFill>
                <a:latin typeface="Poppins"/>
                <a:ea typeface="Poppins"/>
                <a:cs typeface="Poppins"/>
                <a:sym typeface="Poppins"/>
              </a:rPr>
              <a:t>er</a:t>
            </a:r>
            <a:r>
              <a:rPr lang="en-US" sz="3368">
                <a:solidFill>
                  <a:srgbClr val="000000"/>
                </a:solidFill>
                <a:latin typeface="Poppins"/>
                <a:ea typeface="Poppins"/>
                <a:cs typeface="Poppins"/>
                <a:sym typeface="Poppins"/>
              </a:rPr>
              <a:t>l</a:t>
            </a:r>
            <a:r>
              <a:rPr lang="en-US" sz="3368">
                <a:solidFill>
                  <a:srgbClr val="000000"/>
                </a:solidFill>
                <a:latin typeface="Poppins"/>
                <a:ea typeface="Poppins"/>
                <a:cs typeface="Poppins"/>
                <a:sym typeface="Poppins"/>
              </a:rPr>
              <a:t>in</a:t>
            </a:r>
            <a:r>
              <a:rPr lang="en-US" sz="3368">
                <a:solidFill>
                  <a:srgbClr val="000000"/>
                </a:solidFill>
                <a:latin typeface="Poppins"/>
                <a:ea typeface="Poppins"/>
                <a:cs typeface="Poppins"/>
                <a:sym typeface="Poppins"/>
              </a:rPr>
              <a:t>du</a:t>
            </a:r>
            <a:r>
              <a:rPr lang="en-US" sz="3368">
                <a:solidFill>
                  <a:srgbClr val="000000"/>
                </a:solidFill>
                <a:latin typeface="Poppins"/>
                <a:ea typeface="Poppins"/>
                <a:cs typeface="Poppins"/>
                <a:sym typeface="Poppins"/>
              </a:rPr>
              <a:t>n</a:t>
            </a:r>
            <a:r>
              <a:rPr lang="en-US" sz="3368">
                <a:solidFill>
                  <a:srgbClr val="000000"/>
                </a:solidFill>
                <a:latin typeface="Poppins"/>
                <a:ea typeface="Poppins"/>
                <a:cs typeface="Poppins"/>
                <a:sym typeface="Poppins"/>
              </a:rPr>
              <a:t>g</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p</a:t>
            </a:r>
            <a:r>
              <a:rPr lang="en-US" sz="3368">
                <a:solidFill>
                  <a:srgbClr val="000000"/>
                </a:solidFill>
                <a:latin typeface="Poppins"/>
                <a:ea typeface="Poppins"/>
                <a:cs typeface="Poppins"/>
                <a:sym typeface="Poppins"/>
              </a:rPr>
              <a:t>ada </a:t>
            </a:r>
            <a:r>
              <a:rPr lang="en-US" sz="3368">
                <a:solidFill>
                  <a:srgbClr val="000000"/>
                </a:solidFill>
                <a:latin typeface="Poppins"/>
                <a:ea typeface="Poppins"/>
                <a:cs typeface="Poppins"/>
                <a:sym typeface="Poppins"/>
              </a:rPr>
              <a:t>s</a:t>
            </a:r>
            <a:r>
              <a:rPr lang="en-US" sz="3368">
                <a:solidFill>
                  <a:srgbClr val="000000"/>
                </a:solidFill>
                <a:latin typeface="Poppins"/>
                <a:ea typeface="Poppins"/>
                <a:cs typeface="Poppins"/>
                <a:sym typeface="Poppins"/>
              </a:rPr>
              <a:t>i</a:t>
            </a:r>
            <a:r>
              <a:rPr lang="en-US" sz="3368">
                <a:solidFill>
                  <a:srgbClr val="000000"/>
                </a:solidFill>
                <a:latin typeface="Poppins"/>
                <a:ea typeface="Poppins"/>
                <a:cs typeface="Poppins"/>
                <a:sym typeface="Poppins"/>
              </a:rPr>
              <a:t>fat-sifat asur</a:t>
            </a:r>
            <a:r>
              <a:rPr lang="en-US" sz="3368">
                <a:solidFill>
                  <a:srgbClr val="000000"/>
                </a:solidFill>
                <a:latin typeface="Poppins"/>
                <a:ea typeface="Poppins"/>
                <a:cs typeface="Poppins"/>
                <a:sym typeface="Poppins"/>
              </a:rPr>
              <a:t>i</a:t>
            </a:r>
            <a:r>
              <a:rPr lang="en-US" sz="3368">
                <a:solidFill>
                  <a:srgbClr val="000000"/>
                </a:solidFill>
                <a:latin typeface="Poppins"/>
                <a:ea typeface="Poppins"/>
                <a:cs typeface="Poppins"/>
                <a:sym typeface="Poppins"/>
              </a:rPr>
              <a:t>, penuh dengan kesombongan, kemunafikan, dan keterikatan buta (moha), s</a:t>
            </a:r>
            <a:r>
              <a:rPr lang="en-US" sz="3368">
                <a:solidFill>
                  <a:srgbClr val="000000"/>
                </a:solidFill>
                <a:latin typeface="Poppins"/>
                <a:ea typeface="Poppins"/>
                <a:cs typeface="Poppins"/>
                <a:sym typeface="Poppins"/>
              </a:rPr>
              <a:t>el</a:t>
            </a:r>
            <a:r>
              <a:rPr lang="en-US" sz="3368">
                <a:solidFill>
                  <a:srgbClr val="000000"/>
                </a:solidFill>
                <a:latin typeface="Poppins"/>
                <a:ea typeface="Poppins"/>
                <a:cs typeface="Poppins"/>
                <a:sym typeface="Poppins"/>
              </a:rPr>
              <a:t>alu t</a:t>
            </a:r>
            <a:r>
              <a:rPr lang="en-US" sz="3368">
                <a:solidFill>
                  <a:srgbClr val="000000"/>
                </a:solidFill>
                <a:latin typeface="Poppins"/>
                <a:ea typeface="Poppins"/>
                <a:cs typeface="Poppins"/>
                <a:sym typeface="Poppins"/>
              </a:rPr>
              <a:t>e</a:t>
            </a:r>
            <a:r>
              <a:rPr lang="en-US" sz="3368">
                <a:solidFill>
                  <a:srgbClr val="000000"/>
                </a:solidFill>
                <a:latin typeface="Poppins"/>
                <a:ea typeface="Poppins"/>
                <a:cs typeface="Poppins"/>
                <a:sym typeface="Poppins"/>
              </a:rPr>
              <a:t>rik</a:t>
            </a:r>
            <a:r>
              <a:rPr lang="en-US" sz="3368">
                <a:solidFill>
                  <a:srgbClr val="000000"/>
                </a:solidFill>
                <a:latin typeface="Poppins"/>
                <a:ea typeface="Poppins"/>
                <a:cs typeface="Poppins"/>
                <a:sym typeface="Poppins"/>
              </a:rPr>
              <a:t>a</a:t>
            </a:r>
            <a:r>
              <a:rPr lang="en-US" sz="3368">
                <a:solidFill>
                  <a:srgbClr val="000000"/>
                </a:solidFill>
                <a:latin typeface="Poppins"/>
                <a:ea typeface="Poppins"/>
                <a:cs typeface="Poppins"/>
                <a:sym typeface="Poppins"/>
              </a:rPr>
              <a:t>t p</a:t>
            </a:r>
            <a:r>
              <a:rPr lang="en-US" sz="3368">
                <a:solidFill>
                  <a:srgbClr val="000000"/>
                </a:solidFill>
                <a:latin typeface="Poppins"/>
                <a:ea typeface="Poppins"/>
                <a:cs typeface="Poppins"/>
                <a:sym typeface="Poppins"/>
              </a:rPr>
              <a:t>a</a:t>
            </a:r>
            <a:r>
              <a:rPr lang="en-US" sz="3368">
                <a:solidFill>
                  <a:srgbClr val="000000"/>
                </a:solidFill>
                <a:latin typeface="Poppins"/>
                <a:ea typeface="Poppins"/>
                <a:cs typeface="Poppins"/>
                <a:sym typeface="Poppins"/>
              </a:rPr>
              <a:t>da</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j</a:t>
            </a:r>
            <a:r>
              <a:rPr lang="en-US" sz="3368">
                <a:solidFill>
                  <a:srgbClr val="000000"/>
                </a:solidFill>
                <a:latin typeface="Poppins"/>
                <a:ea typeface="Poppins"/>
                <a:cs typeface="Poppins"/>
                <a:sym typeface="Poppins"/>
              </a:rPr>
              <a:t>a</a:t>
            </a:r>
            <a:r>
              <a:rPr lang="en-US" sz="3368">
                <a:solidFill>
                  <a:srgbClr val="000000"/>
                </a:solidFill>
                <a:latin typeface="Poppins"/>
                <a:ea typeface="Poppins"/>
                <a:cs typeface="Poppins"/>
                <a:sym typeface="Poppins"/>
              </a:rPr>
              <a:t>l</a:t>
            </a:r>
            <a:r>
              <a:rPr lang="en-US" sz="3368">
                <a:solidFill>
                  <a:srgbClr val="000000"/>
                </a:solidFill>
                <a:latin typeface="Poppins"/>
                <a:ea typeface="Poppins"/>
                <a:cs typeface="Poppins"/>
                <a:sym typeface="Poppins"/>
              </a:rPr>
              <a:t>an</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ya</a:t>
            </a:r>
            <a:r>
              <a:rPr lang="en-US" sz="3368">
                <a:solidFill>
                  <a:srgbClr val="000000"/>
                </a:solidFill>
                <a:latin typeface="Poppins"/>
                <a:ea typeface="Poppins"/>
                <a:cs typeface="Poppins"/>
                <a:sym typeface="Poppins"/>
              </a:rPr>
              <a:t>ng salah dari kelahiran ke kelahiran.”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409209"/>
            <a:ext cx="11588707" cy="6096255"/>
          </a:xfrm>
          <a:prstGeom prst="rect">
            <a:avLst/>
          </a:prstGeom>
        </p:spPr>
        <p:txBody>
          <a:bodyPr anchor="t" rtlCol="false" tIns="0" lIns="0" bIns="0" rIns="0">
            <a:spAutoFit/>
          </a:bodyPr>
          <a:lstStyle/>
          <a:p>
            <a:pPr algn="just">
              <a:lnSpc>
                <a:spcPts val="4042"/>
              </a:lnSpc>
            </a:pPr>
            <a:r>
              <a:rPr lang="en-US" sz="3368">
                <a:solidFill>
                  <a:srgbClr val="000000"/>
                </a:solidFill>
                <a:latin typeface="Poppins"/>
                <a:ea typeface="Poppins"/>
                <a:cs typeface="Poppins"/>
                <a:sym typeface="Poppins"/>
              </a:rPr>
              <a:t>Istri Dhṛtarāṣṭra, Gāndhārī, sebenarnya memiliki kesempatan untuk menjadi m</a:t>
            </a:r>
            <a:r>
              <a:rPr lang="en-US" sz="3368">
                <a:solidFill>
                  <a:srgbClr val="000000"/>
                </a:solidFill>
                <a:latin typeface="Poppins"/>
                <a:ea typeface="Poppins"/>
                <a:cs typeface="Poppins"/>
                <a:sym typeface="Poppins"/>
              </a:rPr>
              <a:t>ata </a:t>
            </a:r>
            <a:r>
              <a:rPr lang="en-US" sz="3368">
                <a:solidFill>
                  <a:srgbClr val="000000"/>
                </a:solidFill>
                <a:latin typeface="Poppins"/>
                <a:ea typeface="Poppins"/>
                <a:cs typeface="Poppins"/>
                <a:sym typeface="Poppins"/>
              </a:rPr>
              <a:t>bag</a:t>
            </a:r>
            <a:r>
              <a:rPr lang="en-US" sz="3368">
                <a:solidFill>
                  <a:srgbClr val="000000"/>
                </a:solidFill>
                <a:latin typeface="Poppins"/>
                <a:ea typeface="Poppins"/>
                <a:cs typeface="Poppins"/>
                <a:sym typeface="Poppins"/>
              </a:rPr>
              <a:t>i su</a:t>
            </a:r>
            <a:r>
              <a:rPr lang="en-US" sz="3368">
                <a:solidFill>
                  <a:srgbClr val="000000"/>
                </a:solidFill>
                <a:latin typeface="Poppins"/>
                <a:ea typeface="Poppins"/>
                <a:cs typeface="Poppins"/>
                <a:sym typeface="Poppins"/>
              </a:rPr>
              <a:t>aminya. Namun demi sebu</a:t>
            </a:r>
            <a:r>
              <a:rPr lang="en-US" sz="3368">
                <a:solidFill>
                  <a:srgbClr val="000000"/>
                </a:solidFill>
                <a:latin typeface="Poppins"/>
                <a:ea typeface="Poppins"/>
                <a:cs typeface="Poppins"/>
                <a:sym typeface="Poppins"/>
              </a:rPr>
              <a:t>ah kesetia</a:t>
            </a:r>
            <a:r>
              <a:rPr lang="en-US" sz="3368">
                <a:solidFill>
                  <a:srgbClr val="000000"/>
                </a:solidFill>
                <a:latin typeface="Poppins"/>
                <a:ea typeface="Poppins"/>
                <a:cs typeface="Poppins"/>
                <a:sym typeface="Poppins"/>
              </a:rPr>
              <a:t>an simbolis, ia menutup matanya</a:t>
            </a:r>
            <a:r>
              <a:rPr lang="en-US" sz="3368">
                <a:solidFill>
                  <a:srgbClr val="000000"/>
                </a:solidFill>
                <a:latin typeface="Poppins"/>
                <a:ea typeface="Poppins"/>
                <a:cs typeface="Poppins"/>
                <a:sym typeface="Poppins"/>
              </a:rPr>
              <a:t> dengan k</a:t>
            </a:r>
            <a:r>
              <a:rPr lang="en-US" sz="3368">
                <a:solidFill>
                  <a:srgbClr val="000000"/>
                </a:solidFill>
                <a:latin typeface="Poppins"/>
                <a:ea typeface="Poppins"/>
                <a:cs typeface="Poppins"/>
                <a:sym typeface="Poppins"/>
              </a:rPr>
              <a:t>ain pe</a:t>
            </a:r>
            <a:r>
              <a:rPr lang="en-US" sz="3368">
                <a:solidFill>
                  <a:srgbClr val="000000"/>
                </a:solidFill>
                <a:latin typeface="Poppins"/>
                <a:ea typeface="Poppins"/>
                <a:cs typeface="Poppins"/>
                <a:sym typeface="Poppins"/>
              </a:rPr>
              <a:t>nutup seumur hi</a:t>
            </a:r>
            <a:r>
              <a:rPr lang="en-US" sz="3368">
                <a:solidFill>
                  <a:srgbClr val="000000"/>
                </a:solidFill>
                <a:latin typeface="Poppins"/>
                <a:ea typeface="Poppins"/>
                <a:cs typeface="Poppins"/>
                <a:sym typeface="Poppins"/>
              </a:rPr>
              <a:t>dup.</a:t>
            </a:r>
          </a:p>
          <a:p>
            <a:pPr algn="just" marL="727327" indent="-363663" lvl="1">
              <a:lnSpc>
                <a:spcPts val="4042"/>
              </a:lnSpc>
              <a:buFont typeface="Arial"/>
              <a:buChar char="•"/>
            </a:pPr>
            <a:r>
              <a:rPr lang="en-US" sz="3368">
                <a:solidFill>
                  <a:srgbClr val="000000"/>
                </a:solidFill>
                <a:latin typeface="Poppins"/>
                <a:ea typeface="Poppins"/>
                <a:cs typeface="Poppins"/>
                <a:sym typeface="Poppins"/>
              </a:rPr>
              <a:t>Seh</a:t>
            </a:r>
            <a:r>
              <a:rPr lang="en-US" sz="3368">
                <a:solidFill>
                  <a:srgbClr val="000000"/>
                </a:solidFill>
                <a:latin typeface="Poppins"/>
                <a:ea typeface="Poppins"/>
                <a:cs typeface="Poppins"/>
                <a:sym typeface="Poppins"/>
              </a:rPr>
              <a:t>arusnya i</a:t>
            </a:r>
            <a:r>
              <a:rPr lang="en-US" sz="3368">
                <a:solidFill>
                  <a:srgbClr val="000000"/>
                </a:solidFill>
                <a:latin typeface="Poppins"/>
                <a:ea typeface="Poppins"/>
                <a:cs typeface="Poppins"/>
                <a:sym typeface="Poppins"/>
              </a:rPr>
              <a:t>a menjad</a:t>
            </a:r>
            <a:r>
              <a:rPr lang="en-US" sz="3368">
                <a:solidFill>
                  <a:srgbClr val="000000"/>
                </a:solidFill>
                <a:latin typeface="Poppins"/>
                <a:ea typeface="Poppins"/>
                <a:cs typeface="Poppins"/>
                <a:sym typeface="Poppins"/>
              </a:rPr>
              <a:t>i</a:t>
            </a:r>
            <a:r>
              <a:rPr lang="en-US" sz="3368">
                <a:solidFill>
                  <a:srgbClr val="000000"/>
                </a:solidFill>
                <a:latin typeface="Poppins"/>
                <a:ea typeface="Poppins"/>
                <a:cs typeface="Poppins"/>
                <a:sym typeface="Poppins"/>
              </a:rPr>
              <a:t> pengingat kebenaran bagi Dhṛtarāṣṭra.</a:t>
            </a:r>
          </a:p>
          <a:p>
            <a:pPr algn="just" marL="727327" indent="-363663" lvl="1">
              <a:lnSpc>
                <a:spcPts val="4042"/>
              </a:lnSpc>
              <a:buFont typeface="Arial"/>
              <a:buChar char="•"/>
            </a:pPr>
            <a:r>
              <a:rPr lang="en-US" sz="3368">
                <a:solidFill>
                  <a:srgbClr val="000000"/>
                </a:solidFill>
                <a:latin typeface="Poppins"/>
                <a:ea typeface="Poppins"/>
                <a:cs typeface="Poppins"/>
                <a:sym typeface="Poppins"/>
              </a:rPr>
              <a:t>Namun ia justru ikut dalam “kebutaan bersama”, yang akhirnya membuat rumah tangga Kuru hanyut da</a:t>
            </a:r>
            <a:r>
              <a:rPr lang="en-US" sz="3368">
                <a:solidFill>
                  <a:srgbClr val="000000"/>
                </a:solidFill>
                <a:latin typeface="Poppins"/>
                <a:ea typeface="Poppins"/>
                <a:cs typeface="Poppins"/>
                <a:sym typeface="Poppins"/>
              </a:rPr>
              <a:t>l</a:t>
            </a:r>
            <a:r>
              <a:rPr lang="en-US" sz="3368">
                <a:solidFill>
                  <a:srgbClr val="000000"/>
                </a:solidFill>
                <a:latin typeface="Poppins"/>
                <a:ea typeface="Poppins"/>
                <a:cs typeface="Poppins"/>
                <a:sym typeface="Poppins"/>
              </a:rPr>
              <a:t>am kegel</a:t>
            </a:r>
            <a:r>
              <a:rPr lang="en-US" sz="3368">
                <a:solidFill>
                  <a:srgbClr val="000000"/>
                </a:solidFill>
                <a:latin typeface="Poppins"/>
                <a:ea typeface="Poppins"/>
                <a:cs typeface="Poppins"/>
                <a:sym typeface="Poppins"/>
              </a:rPr>
              <a:t>a</a:t>
            </a:r>
            <a:r>
              <a:rPr lang="en-US" sz="3368">
                <a:solidFill>
                  <a:srgbClr val="000000"/>
                </a:solidFill>
                <a:latin typeface="Poppins"/>
                <a:ea typeface="Poppins"/>
                <a:cs typeface="Poppins"/>
                <a:sym typeface="Poppins"/>
              </a:rPr>
              <a:t>p</a:t>
            </a:r>
            <a:r>
              <a:rPr lang="en-US" sz="3368">
                <a:solidFill>
                  <a:srgbClr val="000000"/>
                </a:solidFill>
                <a:latin typeface="Poppins"/>
                <a:ea typeface="Poppins"/>
                <a:cs typeface="Poppins"/>
                <a:sym typeface="Poppins"/>
              </a:rPr>
              <a:t>an.</a:t>
            </a:r>
          </a:p>
          <a:p>
            <a:pPr algn="just" marL="727327" indent="-363663" lvl="1">
              <a:lnSpc>
                <a:spcPts val="4042"/>
              </a:lnSpc>
              <a:buFont typeface="Arial"/>
              <a:buChar char="•"/>
            </a:pPr>
            <a:r>
              <a:rPr lang="en-US" sz="3368">
                <a:solidFill>
                  <a:srgbClr val="000000"/>
                </a:solidFill>
                <a:latin typeface="Poppins"/>
                <a:ea typeface="Poppins"/>
                <a:cs typeface="Poppins"/>
                <a:sym typeface="Poppins"/>
              </a:rPr>
              <a:t> Kesetiaan</a:t>
            </a:r>
            <a:r>
              <a:rPr lang="en-US" sz="3368">
                <a:solidFill>
                  <a:srgbClr val="000000"/>
                </a:solidFill>
                <a:latin typeface="Poppins"/>
                <a:ea typeface="Poppins"/>
                <a:cs typeface="Poppins"/>
                <a:sym typeface="Poppins"/>
              </a:rPr>
              <a:t> </a:t>
            </a:r>
            <a:r>
              <a:rPr lang="en-US" sz="3368">
                <a:solidFill>
                  <a:srgbClr val="000000"/>
                </a:solidFill>
                <a:latin typeface="Poppins"/>
                <a:ea typeface="Poppins"/>
                <a:cs typeface="Poppins"/>
                <a:sym typeface="Poppins"/>
              </a:rPr>
              <a:t>ya</a:t>
            </a:r>
            <a:r>
              <a:rPr lang="en-US" sz="3368">
                <a:solidFill>
                  <a:srgbClr val="000000"/>
                </a:solidFill>
                <a:latin typeface="Poppins"/>
                <a:ea typeface="Poppins"/>
                <a:cs typeface="Poppins"/>
                <a:sym typeface="Poppins"/>
              </a:rPr>
              <a:t>ng tidak dilandasi dharma akan berubah menjadi kesetiaan palsu yang mendukung kehancuran.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678317"/>
            <a:ext cx="11227807" cy="667214"/>
          </a:xfrm>
          <a:prstGeom prst="rect">
            <a:avLst/>
          </a:prstGeom>
        </p:spPr>
        <p:txBody>
          <a:bodyPr anchor="t" rtlCol="false" tIns="0" lIns="0" bIns="0" rIns="0">
            <a:spAutoFit/>
          </a:bodyPr>
          <a:lstStyle/>
          <a:p>
            <a:pPr algn="l">
              <a:lnSpc>
                <a:spcPts val="5222"/>
              </a:lnSpc>
              <a:spcBef>
                <a:spcPct val="0"/>
              </a:spcBef>
            </a:pPr>
            <a:r>
              <a:rPr lang="en-US" b="true" sz="3730">
                <a:solidFill>
                  <a:srgbClr val="1800AD"/>
                </a:solidFill>
                <a:latin typeface="Poppins Bold"/>
                <a:ea typeface="Poppins Bold"/>
                <a:cs typeface="Poppins Bold"/>
                <a:sym typeface="Poppins Bold"/>
              </a:rPr>
              <a:t>3</a:t>
            </a:r>
            <a:r>
              <a:rPr lang="en-US" b="true" sz="3730">
                <a:solidFill>
                  <a:srgbClr val="1800AD"/>
                </a:solidFill>
                <a:latin typeface="Poppins Bold"/>
                <a:ea typeface="Poppins Bold"/>
                <a:cs typeface="Poppins Bold"/>
                <a:sym typeface="Poppins Bold"/>
              </a:rPr>
              <a:t>. Peran Gāndhārī: Kesetiaan yang Salah Arah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504161"/>
            <a:ext cx="11588707" cy="6286202"/>
          </a:xfrm>
          <a:prstGeom prst="rect">
            <a:avLst/>
          </a:prstGeom>
        </p:spPr>
        <p:txBody>
          <a:bodyPr anchor="t" rtlCol="false" tIns="0" lIns="0" bIns="0" rIns="0">
            <a:spAutoFit/>
          </a:bodyPr>
          <a:lstStyle/>
          <a:p>
            <a:pPr algn="just">
              <a:lnSpc>
                <a:spcPts val="3562"/>
              </a:lnSpc>
            </a:pPr>
            <a:r>
              <a:rPr lang="en-US" sz="2968" b="true">
                <a:solidFill>
                  <a:srgbClr val="000000"/>
                </a:solidFill>
                <a:latin typeface="Poppins Bold"/>
                <a:ea typeface="Poppins Bold"/>
                <a:cs typeface="Poppins Bold"/>
                <a:sym typeface="Poppins Bold"/>
              </a:rPr>
              <a:t>Rsi Cāṇakya menegaskan:</a:t>
            </a:r>
          </a:p>
          <a:p>
            <a:pPr algn="just">
              <a:lnSpc>
                <a:spcPts val="3562"/>
              </a:lnSpc>
            </a:pPr>
            <a:r>
              <a:rPr lang="en-US" sz="2968">
                <a:solidFill>
                  <a:srgbClr val="000000"/>
                </a:solidFill>
                <a:latin typeface="Poppins"/>
                <a:ea typeface="Poppins"/>
                <a:cs typeface="Poppins"/>
                <a:sym typeface="Poppins"/>
              </a:rPr>
              <a:t>lālane b</a:t>
            </a:r>
            <a:r>
              <a:rPr lang="en-US" sz="2968">
                <a:solidFill>
                  <a:srgbClr val="000000"/>
                </a:solidFill>
                <a:latin typeface="Poppins"/>
                <a:ea typeface="Poppins"/>
                <a:cs typeface="Poppins"/>
                <a:sym typeface="Poppins"/>
              </a:rPr>
              <a:t>ahavo doṣāḥ tāḍ</a:t>
            </a:r>
            <a:r>
              <a:rPr lang="en-US" sz="2968">
                <a:solidFill>
                  <a:srgbClr val="000000"/>
                </a:solidFill>
                <a:latin typeface="Poppins"/>
                <a:ea typeface="Poppins"/>
                <a:cs typeface="Poppins"/>
                <a:sym typeface="Poppins"/>
              </a:rPr>
              <a:t>ane bahavo guṇāḥ ।</a:t>
            </a:r>
          </a:p>
          <a:p>
            <a:pPr algn="just">
              <a:lnSpc>
                <a:spcPts val="3562"/>
              </a:lnSpc>
            </a:pPr>
            <a:r>
              <a:rPr lang="en-US" sz="2968">
                <a:solidFill>
                  <a:srgbClr val="000000"/>
                </a:solidFill>
                <a:latin typeface="Poppins"/>
                <a:ea typeface="Poppins"/>
                <a:cs typeface="Poppins"/>
                <a:sym typeface="Poppins"/>
              </a:rPr>
              <a:t>tasmāt putraṁ ca śiṣyaṁ</a:t>
            </a:r>
            <a:r>
              <a:rPr lang="en-US" sz="2968">
                <a:solidFill>
                  <a:srgbClr val="000000"/>
                </a:solidFill>
                <a:latin typeface="Poppins"/>
                <a:ea typeface="Poppins"/>
                <a:cs typeface="Poppins"/>
                <a:sym typeface="Poppins"/>
              </a:rPr>
              <a:t> ca tāḍ</a:t>
            </a:r>
            <a:r>
              <a:rPr lang="en-US" sz="2968">
                <a:solidFill>
                  <a:srgbClr val="000000"/>
                </a:solidFill>
                <a:latin typeface="Poppins"/>
                <a:ea typeface="Poppins"/>
                <a:cs typeface="Poppins"/>
                <a:sym typeface="Poppins"/>
              </a:rPr>
              <a:t>ayen </a:t>
            </a:r>
            <a:r>
              <a:rPr lang="en-US" sz="2968">
                <a:solidFill>
                  <a:srgbClr val="000000"/>
                </a:solidFill>
                <a:latin typeface="Poppins"/>
                <a:ea typeface="Poppins"/>
                <a:cs typeface="Poppins"/>
                <a:sym typeface="Poppins"/>
              </a:rPr>
              <a:t>na tu lālayet ॥</a:t>
            </a:r>
          </a:p>
          <a:p>
            <a:pPr algn="just">
              <a:lnSpc>
                <a:spcPts val="3562"/>
              </a:lnSpc>
            </a:pPr>
          </a:p>
          <a:p>
            <a:pPr algn="just">
              <a:lnSpc>
                <a:spcPts val="3562"/>
              </a:lnSpc>
            </a:pPr>
            <a:r>
              <a:rPr lang="en-US" sz="2968" b="true">
                <a:solidFill>
                  <a:srgbClr val="000000"/>
                </a:solidFill>
                <a:latin typeface="Poppins Bold"/>
                <a:ea typeface="Poppins Bold"/>
                <a:cs typeface="Poppins Bold"/>
                <a:sym typeface="Poppins Bold"/>
              </a:rPr>
              <a:t>A</a:t>
            </a:r>
            <a:r>
              <a:rPr lang="en-US" sz="2968" b="true">
                <a:solidFill>
                  <a:srgbClr val="000000"/>
                </a:solidFill>
                <a:latin typeface="Poppins Bold"/>
                <a:ea typeface="Poppins Bold"/>
                <a:cs typeface="Poppins Bold"/>
                <a:sym typeface="Poppins Bold"/>
              </a:rPr>
              <a:t>rtinya:</a:t>
            </a:r>
          </a:p>
          <a:p>
            <a:pPr algn="just">
              <a:lnSpc>
                <a:spcPts val="3562"/>
              </a:lnSpc>
            </a:pPr>
            <a:r>
              <a:rPr lang="en-US" sz="2968">
                <a:solidFill>
                  <a:srgbClr val="000000"/>
                </a:solidFill>
                <a:latin typeface="Poppins"/>
                <a:ea typeface="Poppins"/>
                <a:cs typeface="Poppins"/>
                <a:sym typeface="Poppins"/>
              </a:rPr>
              <a:t>“B</a:t>
            </a:r>
            <a:r>
              <a:rPr lang="en-US" sz="2968">
                <a:solidFill>
                  <a:srgbClr val="000000"/>
                </a:solidFill>
                <a:latin typeface="Poppins"/>
                <a:ea typeface="Poppins"/>
                <a:cs typeface="Poppins"/>
                <a:sym typeface="Poppins"/>
              </a:rPr>
              <a:t>anyak keburukan lahir dari terlalu memanjakan anak, dan banyak kebaikan lahir dari mendisiplinkannya. Maka anak maupun murid jangan hanya dimanjakan, melainkan harus dididik deng</a:t>
            </a:r>
            <a:r>
              <a:rPr lang="en-US" sz="2968">
                <a:solidFill>
                  <a:srgbClr val="000000"/>
                </a:solidFill>
                <a:latin typeface="Poppins"/>
                <a:ea typeface="Poppins"/>
                <a:cs typeface="Poppins"/>
                <a:sym typeface="Poppins"/>
              </a:rPr>
              <a:t>an disi</a:t>
            </a:r>
            <a:r>
              <a:rPr lang="en-US" sz="2968">
                <a:solidFill>
                  <a:srgbClr val="000000"/>
                </a:solidFill>
                <a:latin typeface="Poppins"/>
                <a:ea typeface="Poppins"/>
                <a:cs typeface="Poppins"/>
                <a:sym typeface="Poppins"/>
              </a:rPr>
              <a:t>pli</a:t>
            </a:r>
            <a:r>
              <a:rPr lang="en-US" sz="2968">
                <a:solidFill>
                  <a:srgbClr val="000000"/>
                </a:solidFill>
                <a:latin typeface="Poppins"/>
                <a:ea typeface="Poppins"/>
                <a:cs typeface="Poppins"/>
                <a:sym typeface="Poppins"/>
              </a:rPr>
              <a:t>n.”</a:t>
            </a:r>
          </a:p>
          <a:p>
            <a:pPr algn="just">
              <a:lnSpc>
                <a:spcPts val="3562"/>
              </a:lnSpc>
            </a:pPr>
          </a:p>
          <a:p>
            <a:pPr algn="just">
              <a:lnSpc>
                <a:spcPts val="3562"/>
              </a:lnSpc>
            </a:pPr>
            <a:r>
              <a:rPr lang="en-US" sz="2968">
                <a:solidFill>
                  <a:srgbClr val="000000"/>
                </a:solidFill>
                <a:latin typeface="Poppins"/>
                <a:ea typeface="Poppins"/>
                <a:cs typeface="Poppins"/>
                <a:sym typeface="Poppins"/>
              </a:rPr>
              <a:t>Kutipan</a:t>
            </a:r>
            <a:r>
              <a:rPr lang="en-US" sz="2968">
                <a:solidFill>
                  <a:srgbClr val="000000"/>
                </a:solidFill>
                <a:latin typeface="Poppins"/>
                <a:ea typeface="Poppins"/>
                <a:cs typeface="Poppins"/>
                <a:sym typeface="Poppins"/>
              </a:rPr>
              <a:t> ini tepat menggambarkan kesalahan Dhṛtarāṣṭra: ia membiarkan Duryodhana tumbuh dengan iri hati, keserakahan, dan sifat adharma tanpa pernah dihukum atau diarahkan.</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678317"/>
            <a:ext cx="10588803" cy="667214"/>
          </a:xfrm>
          <a:prstGeom prst="rect">
            <a:avLst/>
          </a:prstGeom>
        </p:spPr>
        <p:txBody>
          <a:bodyPr anchor="t" rtlCol="false" tIns="0" lIns="0" bIns="0" rIns="0">
            <a:spAutoFit/>
          </a:bodyPr>
          <a:lstStyle/>
          <a:p>
            <a:pPr algn="l">
              <a:lnSpc>
                <a:spcPts val="5222"/>
              </a:lnSpc>
              <a:spcBef>
                <a:spcPct val="0"/>
              </a:spcBef>
            </a:pPr>
            <a:r>
              <a:rPr lang="en-US" b="true" sz="3730">
                <a:solidFill>
                  <a:srgbClr val="1800AD"/>
                </a:solidFill>
                <a:latin typeface="Poppins Bold"/>
                <a:ea typeface="Poppins Bold"/>
                <a:cs typeface="Poppins Bold"/>
                <a:sym typeface="Poppins Bold"/>
              </a:rPr>
              <a:t>4</a:t>
            </a:r>
            <a:r>
              <a:rPr lang="en-US" b="true" sz="3730">
                <a:solidFill>
                  <a:srgbClr val="1800AD"/>
                </a:solidFill>
                <a:latin typeface="Poppins Bold"/>
                <a:ea typeface="Poppins Bold"/>
                <a:cs typeface="Poppins Bold"/>
                <a:sym typeface="Poppins Bold"/>
              </a:rPr>
              <a:t>. Rsi Cāṇakya tentang Anak yang Dimanja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a:t>
            </a:r>
          </a:p>
        </p:txBody>
      </p:sp>
      <p:sp>
        <p:nvSpPr>
          <p:cNvPr name="TextBox 13" id="13"/>
          <p:cNvSpPr txBox="true"/>
          <p:nvPr/>
        </p:nvSpPr>
        <p:spPr>
          <a:xfrm rot="0">
            <a:off x="1028700" y="1740244"/>
            <a:ext cx="11588707" cy="5971920"/>
          </a:xfrm>
          <a:prstGeom prst="rect">
            <a:avLst/>
          </a:prstGeom>
        </p:spPr>
        <p:txBody>
          <a:bodyPr anchor="t" rtlCol="false" tIns="0" lIns="0" bIns="0" rIns="0">
            <a:spAutoFit/>
          </a:bodyPr>
          <a:lstStyle/>
          <a:p>
            <a:pPr algn="just">
              <a:lnSpc>
                <a:spcPts val="3922"/>
              </a:lnSpc>
            </a:pPr>
            <a:r>
              <a:rPr lang="en-US" sz="3268">
                <a:solidFill>
                  <a:srgbClr val="000000"/>
                </a:solidFill>
                <a:latin typeface="Poppins"/>
                <a:ea typeface="Poppins"/>
                <a:cs typeface="Poppins"/>
                <a:sym typeface="Poppins"/>
              </a:rPr>
              <a:t>Semua peristiwa menuju perang besar Bharatayuddha berpangkal pada kebutaan ini:</a:t>
            </a:r>
          </a:p>
          <a:p>
            <a:pPr algn="just" marL="705737" indent="-352869" lvl="1">
              <a:lnSpc>
                <a:spcPts val="3922"/>
              </a:lnSpc>
              <a:buFont typeface="Arial"/>
              <a:buChar char="•"/>
            </a:pPr>
            <a:r>
              <a:rPr lang="en-US" b="true" sz="3268">
                <a:solidFill>
                  <a:srgbClr val="000000"/>
                </a:solidFill>
                <a:latin typeface="Poppins Bold"/>
                <a:ea typeface="Poppins Bold"/>
                <a:cs typeface="Poppins Bold"/>
                <a:sym typeface="Poppins Bold"/>
              </a:rPr>
              <a:t>Buta terhadap dharma:</a:t>
            </a:r>
            <a:r>
              <a:rPr lang="en-US" sz="3268">
                <a:solidFill>
                  <a:srgbClr val="000000"/>
                </a:solidFill>
                <a:latin typeface="Poppins"/>
                <a:ea typeface="Poppins"/>
                <a:cs typeface="Poppins"/>
                <a:sym typeface="Poppins"/>
              </a:rPr>
              <a:t> Ia tahu Pandava benar, tapi tetap berpihak pada Duryodhana.</a:t>
            </a:r>
          </a:p>
          <a:p>
            <a:pPr algn="just" marL="705737" indent="-352869" lvl="1">
              <a:lnSpc>
                <a:spcPts val="3922"/>
              </a:lnSpc>
              <a:buFont typeface="Arial"/>
              <a:buChar char="•"/>
            </a:pPr>
            <a:r>
              <a:rPr lang="en-US" b="true" sz="3268">
                <a:solidFill>
                  <a:srgbClr val="000000"/>
                </a:solidFill>
                <a:latin typeface="Poppins Bold"/>
                <a:ea typeface="Poppins Bold"/>
                <a:cs typeface="Poppins Bold"/>
                <a:sym typeface="Poppins Bold"/>
              </a:rPr>
              <a:t>Buta terhadap keadilan:</a:t>
            </a:r>
            <a:r>
              <a:rPr lang="en-US" sz="3268">
                <a:solidFill>
                  <a:srgbClr val="000000"/>
                </a:solidFill>
                <a:latin typeface="Poppins"/>
                <a:ea typeface="Poppins"/>
                <a:cs typeface="Poppins"/>
                <a:sym typeface="Poppins"/>
              </a:rPr>
              <a:t> Ia membiarkan Draupadī dihina.</a:t>
            </a:r>
          </a:p>
          <a:p>
            <a:pPr algn="just" marL="705737" indent="-352869" lvl="1">
              <a:lnSpc>
                <a:spcPts val="3922"/>
              </a:lnSpc>
              <a:buFont typeface="Arial"/>
              <a:buChar char="•"/>
            </a:pPr>
            <a:r>
              <a:rPr lang="en-US" b="true" sz="3268">
                <a:solidFill>
                  <a:srgbClr val="000000"/>
                </a:solidFill>
                <a:latin typeface="Poppins Bold"/>
                <a:ea typeface="Poppins Bold"/>
                <a:cs typeface="Poppins Bold"/>
                <a:sym typeface="Poppins Bold"/>
              </a:rPr>
              <a:t>Buta terhadap nasihat bijak:</a:t>
            </a:r>
            <a:r>
              <a:rPr lang="en-US" sz="3268">
                <a:solidFill>
                  <a:srgbClr val="000000"/>
                </a:solidFill>
                <a:latin typeface="Poppins"/>
                <a:ea typeface="Poppins"/>
                <a:cs typeface="Poppins"/>
                <a:sym typeface="Poppins"/>
              </a:rPr>
              <a:t> Bahkan ketika Bhīṣma, Vidura, dan Kṛṣṇa memberi nasihat, ia hanya diam.</a:t>
            </a:r>
          </a:p>
          <a:p>
            <a:pPr algn="just">
              <a:lnSpc>
                <a:spcPts val="3922"/>
              </a:lnSpc>
            </a:pPr>
            <a:r>
              <a:rPr lang="en-US" sz="3268">
                <a:solidFill>
                  <a:srgbClr val="000000"/>
                </a:solidFill>
                <a:latin typeface="Poppins"/>
                <a:ea typeface="Poppins"/>
                <a:cs typeface="Poppins"/>
                <a:sym typeface="Poppins"/>
              </a:rPr>
              <a:t>Akhirnya, perang besar tidak terhindarkan. Dalam bahasa teologi Hindu, ini menjadi leela (drama ilahi) agar Śrī Kṛṣṇa menurunkan ajaran Bhagavad Gītā di medan Kurukṣetra.</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Arjuna Visada Yoga</a:t>
            </a:r>
          </a:p>
        </p:txBody>
      </p:sp>
      <p:sp>
        <p:nvSpPr>
          <p:cNvPr name="TextBox 15" id="15"/>
          <p:cNvSpPr txBox="true"/>
          <p:nvPr/>
        </p:nvSpPr>
        <p:spPr>
          <a:xfrm rot="0">
            <a:off x="1028700" y="933450"/>
            <a:ext cx="12217195"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5</a:t>
            </a:r>
            <a:r>
              <a:rPr lang="en-US" b="true" sz="3430">
                <a:solidFill>
                  <a:srgbClr val="1800AD"/>
                </a:solidFill>
                <a:latin typeface="Poppins Bold"/>
                <a:ea typeface="Poppins Bold"/>
                <a:cs typeface="Poppins Bold"/>
                <a:sym typeface="Poppins Bold"/>
              </a:rPr>
              <a:t>. Kebutaan Dhṛtarāṣṭra sebagai Akar Bharatayuddha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DAGcDEctc8Q</dc:identifier>
  <dcterms:modified xsi:type="dcterms:W3CDTF">2011-08-01T06:04:30Z</dcterms:modified>
  <cp:revision>1</cp:revision>
  <dc:title>Bhagavad-gita BAB 1</dc:title>
</cp:coreProperties>
</file>