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Poppins Ultra-Bold" charset="1" panose="00000900000000000000"/>
      <p:regular r:id="rId22"/>
    </p:embeddedFont>
    <p:embeddedFont>
      <p:font typeface="Poppins Bold" charset="1" panose="00000800000000000000"/>
      <p:regular r:id="rId23"/>
    </p:embeddedFont>
    <p:embeddedFont>
      <p:font typeface="Poppins" charset="1" panose="00000500000000000000"/>
      <p:regular r:id="rId24"/>
    </p:embeddedFont>
    <p:embeddedFont>
      <p:font typeface="Poppins Medium" charset="1" panose="00000600000000000000"/>
      <p:regular r:id="rId25"/>
    </p:embeddedFont>
    <p:embeddedFont>
      <p:font typeface="Poppins Bold Italics" charset="1" panose="000008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png" Type="http://schemas.openxmlformats.org/officeDocument/2006/relationships/image"/><Relationship Id="rId18" Target="../media/image17.png" Type="http://schemas.openxmlformats.org/officeDocument/2006/relationships/image"/><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8.jpe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2909342" y="0"/>
            <a:ext cx="19723883" cy="11061642"/>
          </a:xfrm>
          <a:custGeom>
            <a:avLst/>
            <a:gdLst/>
            <a:ahLst/>
            <a:cxnLst/>
            <a:rect r="r" b="b" t="t" l="l"/>
            <a:pathLst>
              <a:path h="11061642" w="19723883">
                <a:moveTo>
                  <a:pt x="0" y="0"/>
                </a:moveTo>
                <a:lnTo>
                  <a:pt x="19723882" y="0"/>
                </a:lnTo>
                <a:lnTo>
                  <a:pt x="19723882" y="11061642"/>
                </a:lnTo>
                <a:lnTo>
                  <a:pt x="0" y="11061642"/>
                </a:lnTo>
                <a:lnTo>
                  <a:pt x="0" y="0"/>
                </a:lnTo>
                <a:close/>
              </a:path>
            </a:pathLst>
          </a:custGeom>
          <a:blipFill>
            <a:blip r:embed="rId3">
              <a:alphaModFix amt="35000"/>
            </a:blip>
            <a:stretch>
              <a:fillRect l="0" t="0" r="0" b="0"/>
            </a:stretch>
          </a:blipFill>
        </p:spPr>
      </p:sp>
      <p:grpSp>
        <p:nvGrpSpPr>
          <p:cNvPr name="Group 4" id="4"/>
          <p:cNvGrpSpPr/>
          <p:nvPr/>
        </p:nvGrpSpPr>
        <p:grpSpPr>
          <a:xfrm rot="0">
            <a:off x="11462549" y="0"/>
            <a:ext cx="7150515" cy="10470170"/>
            <a:chOff x="0" y="0"/>
            <a:chExt cx="9534020" cy="13960227"/>
          </a:xfrm>
        </p:grpSpPr>
        <p:pic>
          <p:nvPicPr>
            <p:cNvPr name="Picture 5" id="5"/>
            <p:cNvPicPr>
              <a:picLocks noChangeAspect="true"/>
            </p:cNvPicPr>
            <p:nvPr/>
          </p:nvPicPr>
          <p:blipFill>
            <a:blip r:embed="rId4"/>
            <a:srcRect l="41241" t="0" r="7537" b="0"/>
            <a:stretch>
              <a:fillRect/>
            </a:stretch>
          </p:blipFill>
          <p:spPr>
            <a:xfrm flipH="false" flipV="false">
              <a:off x="0" y="0"/>
              <a:ext cx="9534020" cy="13960227"/>
            </a:xfrm>
            <a:prstGeom prst="rect">
              <a:avLst/>
            </a:prstGeom>
          </p:spPr>
        </p:pic>
      </p:grpSp>
      <p:grpSp>
        <p:nvGrpSpPr>
          <p:cNvPr name="Group 6" id="6"/>
          <p:cNvGrpSpPr/>
          <p:nvPr/>
        </p:nvGrpSpPr>
        <p:grpSpPr>
          <a:xfrm rot="0">
            <a:off x="-799319" y="8441451"/>
            <a:ext cx="11714131" cy="1067357"/>
            <a:chOff x="0" y="0"/>
            <a:chExt cx="3085203" cy="281115"/>
          </a:xfrm>
        </p:grpSpPr>
        <p:sp>
          <p:nvSpPr>
            <p:cNvPr name="Freeform 7" id="7"/>
            <p:cNvSpPr/>
            <p:nvPr/>
          </p:nvSpPr>
          <p:spPr>
            <a:xfrm flipH="false" flipV="false" rot="0">
              <a:off x="0" y="0"/>
              <a:ext cx="3085203" cy="281115"/>
            </a:xfrm>
            <a:custGeom>
              <a:avLst/>
              <a:gdLst/>
              <a:ahLst/>
              <a:cxnLst/>
              <a:rect r="r" b="b" t="t" l="l"/>
              <a:pathLst>
                <a:path h="281115" w="3085203">
                  <a:moveTo>
                    <a:pt x="0" y="0"/>
                  </a:moveTo>
                  <a:lnTo>
                    <a:pt x="3085203" y="0"/>
                  </a:lnTo>
                  <a:lnTo>
                    <a:pt x="3085203" y="281115"/>
                  </a:lnTo>
                  <a:lnTo>
                    <a:pt x="0" y="281115"/>
                  </a:lnTo>
                  <a:close/>
                </a:path>
              </a:pathLst>
            </a:custGeom>
            <a:solidFill>
              <a:srgbClr val="960000"/>
            </a:solidFill>
          </p:spPr>
        </p:sp>
        <p:sp>
          <p:nvSpPr>
            <p:cNvPr name="TextBox 8" id="8"/>
            <p:cNvSpPr txBox="true"/>
            <p:nvPr/>
          </p:nvSpPr>
          <p:spPr>
            <a:xfrm>
              <a:off x="0" y="-38100"/>
              <a:ext cx="3085203" cy="319215"/>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2804932">
            <a:off x="7683090" y="3534568"/>
            <a:ext cx="7117467" cy="7492071"/>
          </a:xfrm>
          <a:custGeom>
            <a:avLst/>
            <a:gdLst/>
            <a:ahLst/>
            <a:cxnLst/>
            <a:rect r="r" b="b" t="t" l="l"/>
            <a:pathLst>
              <a:path h="7492071" w="7117467">
                <a:moveTo>
                  <a:pt x="0" y="0"/>
                </a:moveTo>
                <a:lnTo>
                  <a:pt x="7117468" y="0"/>
                </a:lnTo>
                <a:lnTo>
                  <a:pt x="7117468" y="7492071"/>
                </a:lnTo>
                <a:lnTo>
                  <a:pt x="0" y="749207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4503709">
            <a:off x="10077864" y="4946839"/>
            <a:ext cx="2996452" cy="569383"/>
          </a:xfrm>
          <a:custGeom>
            <a:avLst/>
            <a:gdLst/>
            <a:ahLst/>
            <a:cxnLst/>
            <a:rect r="r" b="b" t="t" l="l"/>
            <a:pathLst>
              <a:path h="569383" w="2996452">
                <a:moveTo>
                  <a:pt x="0" y="0"/>
                </a:moveTo>
                <a:lnTo>
                  <a:pt x="2996452" y="0"/>
                </a:lnTo>
                <a:lnTo>
                  <a:pt x="2996452" y="569383"/>
                </a:lnTo>
                <a:lnTo>
                  <a:pt x="0" y="569383"/>
                </a:lnTo>
                <a:lnTo>
                  <a:pt x="0" y="0"/>
                </a:lnTo>
                <a:close/>
              </a:path>
            </a:pathLst>
          </a:custGeom>
          <a:blipFill>
            <a:blip r:embed="rId7"/>
            <a:stretch>
              <a:fillRect l="0" t="-3613" r="0" b="-3613"/>
            </a:stretch>
          </a:blipFill>
        </p:spPr>
      </p:sp>
      <p:sp>
        <p:nvSpPr>
          <p:cNvPr name="Freeform 11" id="11"/>
          <p:cNvSpPr/>
          <p:nvPr/>
        </p:nvSpPr>
        <p:spPr>
          <a:xfrm flipH="false" flipV="false" rot="-2804932">
            <a:off x="7306499" y="-1676479"/>
            <a:ext cx="7002623" cy="7371182"/>
          </a:xfrm>
          <a:custGeom>
            <a:avLst/>
            <a:gdLst/>
            <a:ahLst/>
            <a:cxnLst/>
            <a:rect r="r" b="b" t="t" l="l"/>
            <a:pathLst>
              <a:path h="7371182" w="7002623">
                <a:moveTo>
                  <a:pt x="0" y="0"/>
                </a:moveTo>
                <a:lnTo>
                  <a:pt x="7002623" y="0"/>
                </a:lnTo>
                <a:lnTo>
                  <a:pt x="7002623" y="7371182"/>
                </a:lnTo>
                <a:lnTo>
                  <a:pt x="0" y="737118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true" flipV="true" rot="-864092">
            <a:off x="9683406" y="247542"/>
            <a:ext cx="2873203" cy="4700536"/>
          </a:xfrm>
          <a:custGeom>
            <a:avLst/>
            <a:gdLst/>
            <a:ahLst/>
            <a:cxnLst/>
            <a:rect r="r" b="b" t="t" l="l"/>
            <a:pathLst>
              <a:path h="4700536" w="2873203">
                <a:moveTo>
                  <a:pt x="2873203" y="4700536"/>
                </a:moveTo>
                <a:lnTo>
                  <a:pt x="0" y="4700536"/>
                </a:lnTo>
                <a:lnTo>
                  <a:pt x="0" y="0"/>
                </a:lnTo>
                <a:lnTo>
                  <a:pt x="2873203" y="0"/>
                </a:lnTo>
                <a:lnTo>
                  <a:pt x="2873203" y="4700536"/>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2804932">
            <a:off x="10805203" y="7381463"/>
            <a:ext cx="1168213" cy="1229698"/>
          </a:xfrm>
          <a:custGeom>
            <a:avLst/>
            <a:gdLst/>
            <a:ahLst/>
            <a:cxnLst/>
            <a:rect r="r" b="b" t="t" l="l"/>
            <a:pathLst>
              <a:path h="1229698" w="1168213">
                <a:moveTo>
                  <a:pt x="0" y="0"/>
                </a:moveTo>
                <a:lnTo>
                  <a:pt x="1168213" y="0"/>
                </a:lnTo>
                <a:lnTo>
                  <a:pt x="1168213" y="1229698"/>
                </a:lnTo>
                <a:lnTo>
                  <a:pt x="0" y="12296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true" rot="3621560">
            <a:off x="11317337" y="8494580"/>
            <a:ext cx="2515172" cy="4114800"/>
          </a:xfrm>
          <a:custGeom>
            <a:avLst/>
            <a:gdLst/>
            <a:ahLst/>
            <a:cxnLst/>
            <a:rect r="r" b="b" t="t" l="l"/>
            <a:pathLst>
              <a:path h="4114800" w="2515172">
                <a:moveTo>
                  <a:pt x="0" y="4114800"/>
                </a:moveTo>
                <a:lnTo>
                  <a:pt x="2515171" y="4114800"/>
                </a:lnTo>
                <a:lnTo>
                  <a:pt x="2515171" y="0"/>
                </a:lnTo>
                <a:lnTo>
                  <a:pt x="0" y="0"/>
                </a:lnTo>
                <a:lnTo>
                  <a:pt x="0" y="411480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1819169" y="9046946"/>
            <a:ext cx="422708" cy="422708"/>
          </a:xfrm>
          <a:custGeom>
            <a:avLst/>
            <a:gdLst/>
            <a:ahLst/>
            <a:cxnLst/>
            <a:rect r="r" b="b" t="t" l="l"/>
            <a:pathLst>
              <a:path h="422708" w="422708">
                <a:moveTo>
                  <a:pt x="0" y="0"/>
                </a:moveTo>
                <a:lnTo>
                  <a:pt x="422708" y="0"/>
                </a:lnTo>
                <a:lnTo>
                  <a:pt x="422708" y="422708"/>
                </a:lnTo>
                <a:lnTo>
                  <a:pt x="0" y="42270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6" id="16"/>
          <p:cNvGrpSpPr/>
          <p:nvPr/>
        </p:nvGrpSpPr>
        <p:grpSpPr>
          <a:xfrm rot="0">
            <a:off x="10807810" y="6648350"/>
            <a:ext cx="434014" cy="434014"/>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0A0A"/>
            </a:solidFill>
          </p:spPr>
        </p:sp>
        <p:sp>
          <p:nvSpPr>
            <p:cNvPr name="TextBox 18" id="18"/>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19" id="19"/>
          <p:cNvGrpSpPr/>
          <p:nvPr/>
        </p:nvGrpSpPr>
        <p:grpSpPr>
          <a:xfrm rot="0">
            <a:off x="10603736" y="7218026"/>
            <a:ext cx="429958" cy="429958"/>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0A0A"/>
            </a:solidFill>
          </p:spPr>
        </p:sp>
        <p:sp>
          <p:nvSpPr>
            <p:cNvPr name="TextBox 21" id="21"/>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22" id="22"/>
          <p:cNvGrpSpPr/>
          <p:nvPr/>
        </p:nvGrpSpPr>
        <p:grpSpPr>
          <a:xfrm rot="0">
            <a:off x="10388757" y="7781333"/>
            <a:ext cx="429958" cy="429958"/>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0A0A"/>
            </a:solidFill>
          </p:spPr>
        </p:sp>
        <p:sp>
          <p:nvSpPr>
            <p:cNvPr name="TextBox 24" id="24"/>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25" id="25"/>
          <p:cNvGrpSpPr/>
          <p:nvPr/>
        </p:nvGrpSpPr>
        <p:grpSpPr>
          <a:xfrm rot="187784">
            <a:off x="12376583" y="132627"/>
            <a:ext cx="355695" cy="355695"/>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0000"/>
            </a:solidFill>
          </p:spPr>
        </p:sp>
        <p:sp>
          <p:nvSpPr>
            <p:cNvPr name="TextBox 27" id="27"/>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28" id="28"/>
          <p:cNvGrpSpPr/>
          <p:nvPr/>
        </p:nvGrpSpPr>
        <p:grpSpPr>
          <a:xfrm rot="187784">
            <a:off x="12530798" y="571305"/>
            <a:ext cx="352371" cy="352371"/>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0000"/>
            </a:solidFill>
          </p:spPr>
        </p:sp>
        <p:sp>
          <p:nvSpPr>
            <p:cNvPr name="TextBox 30" id="30"/>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grpSp>
        <p:nvGrpSpPr>
          <p:cNvPr name="Group 31" id="31"/>
          <p:cNvGrpSpPr/>
          <p:nvPr/>
        </p:nvGrpSpPr>
        <p:grpSpPr>
          <a:xfrm rot="187784">
            <a:off x="12685306" y="1003012"/>
            <a:ext cx="352371" cy="352371"/>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60000"/>
            </a:solidFill>
          </p:spPr>
        </p:sp>
        <p:sp>
          <p:nvSpPr>
            <p:cNvPr name="TextBox 33" id="33"/>
            <p:cNvSpPr txBox="true"/>
            <p:nvPr/>
          </p:nvSpPr>
          <p:spPr>
            <a:xfrm>
              <a:off x="76200" y="19050"/>
              <a:ext cx="660400" cy="717550"/>
            </a:xfrm>
            <a:prstGeom prst="rect">
              <a:avLst/>
            </a:prstGeom>
          </p:spPr>
          <p:txBody>
            <a:bodyPr anchor="ctr" rtlCol="false" tIns="50800" lIns="50800" bIns="50800" rIns="50800"/>
            <a:lstStyle/>
            <a:p>
              <a:pPr algn="ctr">
                <a:lnSpc>
                  <a:spcPts val="3262"/>
                </a:lnSpc>
              </a:pPr>
            </a:p>
          </p:txBody>
        </p:sp>
      </p:grpSp>
      <p:sp>
        <p:nvSpPr>
          <p:cNvPr name="Freeform 34" id="34"/>
          <p:cNvSpPr/>
          <p:nvPr/>
        </p:nvSpPr>
        <p:spPr>
          <a:xfrm flipH="false" flipV="false" rot="0">
            <a:off x="1221774" y="372257"/>
            <a:ext cx="1748361" cy="1749543"/>
          </a:xfrm>
          <a:custGeom>
            <a:avLst/>
            <a:gdLst/>
            <a:ahLst/>
            <a:cxnLst/>
            <a:rect r="r" b="b" t="t" l="l"/>
            <a:pathLst>
              <a:path h="1749543" w="1748361">
                <a:moveTo>
                  <a:pt x="0" y="0"/>
                </a:moveTo>
                <a:lnTo>
                  <a:pt x="1748361" y="0"/>
                </a:lnTo>
                <a:lnTo>
                  <a:pt x="1748361" y="1749542"/>
                </a:lnTo>
                <a:lnTo>
                  <a:pt x="0" y="1749542"/>
                </a:lnTo>
                <a:lnTo>
                  <a:pt x="0" y="0"/>
                </a:lnTo>
                <a:close/>
              </a:path>
            </a:pathLst>
          </a:custGeom>
          <a:blipFill>
            <a:blip r:embed="rId16"/>
            <a:stretch>
              <a:fillRect l="0" t="0" r="0" b="0"/>
            </a:stretch>
          </a:blipFill>
        </p:spPr>
      </p:sp>
      <p:sp>
        <p:nvSpPr>
          <p:cNvPr name="Freeform 35" id="35"/>
          <p:cNvSpPr/>
          <p:nvPr/>
        </p:nvSpPr>
        <p:spPr>
          <a:xfrm flipH="false" flipV="false" rot="0">
            <a:off x="3781169" y="301362"/>
            <a:ext cx="1966755" cy="1769532"/>
          </a:xfrm>
          <a:custGeom>
            <a:avLst/>
            <a:gdLst/>
            <a:ahLst/>
            <a:cxnLst/>
            <a:rect r="r" b="b" t="t" l="l"/>
            <a:pathLst>
              <a:path h="1769532" w="1966755">
                <a:moveTo>
                  <a:pt x="0" y="0"/>
                </a:moveTo>
                <a:lnTo>
                  <a:pt x="1966755" y="0"/>
                </a:lnTo>
                <a:lnTo>
                  <a:pt x="1966755" y="1769532"/>
                </a:lnTo>
                <a:lnTo>
                  <a:pt x="0" y="1769532"/>
                </a:lnTo>
                <a:lnTo>
                  <a:pt x="0" y="0"/>
                </a:lnTo>
                <a:close/>
              </a:path>
            </a:pathLst>
          </a:custGeom>
          <a:blipFill>
            <a:blip r:embed="rId17"/>
            <a:stretch>
              <a:fillRect l="0" t="0" r="0" b="0"/>
            </a:stretch>
          </a:blipFill>
        </p:spPr>
      </p:sp>
      <p:sp>
        <p:nvSpPr>
          <p:cNvPr name="Freeform 36" id="36"/>
          <p:cNvSpPr/>
          <p:nvPr/>
        </p:nvSpPr>
        <p:spPr>
          <a:xfrm flipH="false" flipV="false" rot="0">
            <a:off x="187906" y="8401303"/>
            <a:ext cx="1265199" cy="1107506"/>
          </a:xfrm>
          <a:custGeom>
            <a:avLst/>
            <a:gdLst/>
            <a:ahLst/>
            <a:cxnLst/>
            <a:rect r="r" b="b" t="t" l="l"/>
            <a:pathLst>
              <a:path h="1107506" w="1265199">
                <a:moveTo>
                  <a:pt x="0" y="0"/>
                </a:moveTo>
                <a:lnTo>
                  <a:pt x="1265199" y="0"/>
                </a:lnTo>
                <a:lnTo>
                  <a:pt x="1265199" y="1107506"/>
                </a:lnTo>
                <a:lnTo>
                  <a:pt x="0" y="1107506"/>
                </a:lnTo>
                <a:lnTo>
                  <a:pt x="0" y="0"/>
                </a:lnTo>
                <a:close/>
              </a:path>
            </a:pathLst>
          </a:custGeom>
          <a:blipFill>
            <a:blip r:embed="rId18"/>
            <a:stretch>
              <a:fillRect l="-22055" t="-33595" r="-26098" b="-35654"/>
            </a:stretch>
          </a:blipFill>
        </p:spPr>
      </p:sp>
      <p:sp>
        <p:nvSpPr>
          <p:cNvPr name="TextBox 37" id="37"/>
          <p:cNvSpPr txBox="true"/>
          <p:nvPr/>
        </p:nvSpPr>
        <p:spPr>
          <a:xfrm rot="0">
            <a:off x="820506" y="4326219"/>
            <a:ext cx="9458110" cy="751683"/>
          </a:xfrm>
          <a:prstGeom prst="rect">
            <a:avLst/>
          </a:prstGeom>
        </p:spPr>
        <p:txBody>
          <a:bodyPr anchor="t" rtlCol="false" tIns="0" lIns="0" bIns="0" rIns="0">
            <a:spAutoFit/>
          </a:bodyPr>
          <a:lstStyle/>
          <a:p>
            <a:pPr algn="l">
              <a:lnSpc>
                <a:spcPts val="5817"/>
              </a:lnSpc>
              <a:spcBef>
                <a:spcPct val="0"/>
              </a:spcBef>
            </a:pPr>
            <a:r>
              <a:rPr lang="en-US" b="true" sz="4155">
                <a:solidFill>
                  <a:srgbClr val="960000"/>
                </a:solidFill>
                <a:latin typeface="Poppins Ultra-Bold"/>
                <a:ea typeface="Poppins Ultra-Bold"/>
                <a:cs typeface="Poppins Ultra-Bold"/>
                <a:sym typeface="Poppins Ultra-Bold"/>
              </a:rPr>
              <a:t>Sāṅkhya Yoga</a:t>
            </a:r>
          </a:p>
        </p:txBody>
      </p:sp>
      <p:sp>
        <p:nvSpPr>
          <p:cNvPr name="TextBox 38" id="38"/>
          <p:cNvSpPr txBox="true"/>
          <p:nvPr/>
        </p:nvSpPr>
        <p:spPr>
          <a:xfrm rot="0">
            <a:off x="820506" y="5158885"/>
            <a:ext cx="10421318" cy="491482"/>
          </a:xfrm>
          <a:prstGeom prst="rect">
            <a:avLst/>
          </a:prstGeom>
        </p:spPr>
        <p:txBody>
          <a:bodyPr anchor="t" rtlCol="false" tIns="0" lIns="0" bIns="0" rIns="0">
            <a:spAutoFit/>
          </a:bodyPr>
          <a:lstStyle/>
          <a:p>
            <a:pPr algn="l">
              <a:lnSpc>
                <a:spcPts val="3887"/>
              </a:lnSpc>
              <a:spcBef>
                <a:spcPct val="0"/>
              </a:spcBef>
            </a:pPr>
            <a:r>
              <a:rPr lang="en-US" b="true" sz="2776">
                <a:solidFill>
                  <a:srgbClr val="1800AD"/>
                </a:solidFill>
                <a:latin typeface="Poppins Bold"/>
                <a:ea typeface="Poppins Bold"/>
                <a:cs typeface="Poppins Bold"/>
                <a:sym typeface="Poppins Bold"/>
              </a:rPr>
              <a:t>Jal</a:t>
            </a:r>
            <a:r>
              <a:rPr lang="en-US" b="true" sz="2776">
                <a:solidFill>
                  <a:srgbClr val="1800AD"/>
                </a:solidFill>
                <a:latin typeface="Poppins Bold"/>
                <a:ea typeface="Poppins Bold"/>
                <a:cs typeface="Poppins Bold"/>
                <a:sym typeface="Poppins Bold"/>
              </a:rPr>
              <a:t>an Kebijaksanaan Menuju Kedamaian Sejati</a:t>
            </a:r>
          </a:p>
        </p:txBody>
      </p:sp>
      <p:sp>
        <p:nvSpPr>
          <p:cNvPr name="TextBox 39" id="39"/>
          <p:cNvSpPr txBox="true"/>
          <p:nvPr/>
        </p:nvSpPr>
        <p:spPr>
          <a:xfrm rot="0">
            <a:off x="820506" y="3656213"/>
            <a:ext cx="7295177" cy="793873"/>
          </a:xfrm>
          <a:prstGeom prst="rect">
            <a:avLst/>
          </a:prstGeom>
        </p:spPr>
        <p:txBody>
          <a:bodyPr anchor="t" rtlCol="false" tIns="0" lIns="0" bIns="0" rIns="0">
            <a:spAutoFit/>
          </a:bodyPr>
          <a:lstStyle/>
          <a:p>
            <a:pPr algn="l">
              <a:lnSpc>
                <a:spcPts val="6120"/>
              </a:lnSpc>
              <a:spcBef>
                <a:spcPct val="0"/>
              </a:spcBef>
            </a:pPr>
            <a:r>
              <a:rPr lang="en-US" b="true" sz="4371">
                <a:solidFill>
                  <a:srgbClr val="000000"/>
                </a:solidFill>
                <a:latin typeface="Poppins Ultra-Bold"/>
                <a:ea typeface="Poppins Ultra-Bold"/>
                <a:cs typeface="Poppins Ultra-Bold"/>
                <a:sym typeface="Poppins Ultra-Bold"/>
              </a:rPr>
              <a:t>Bhagavad-gita BAB II</a:t>
            </a:r>
          </a:p>
        </p:txBody>
      </p:sp>
      <p:sp>
        <p:nvSpPr>
          <p:cNvPr name="TextBox 40" id="40"/>
          <p:cNvSpPr txBox="true"/>
          <p:nvPr/>
        </p:nvSpPr>
        <p:spPr>
          <a:xfrm rot="0">
            <a:off x="2554594" y="9024363"/>
            <a:ext cx="3861622" cy="410724"/>
          </a:xfrm>
          <a:prstGeom prst="rect">
            <a:avLst/>
          </a:prstGeom>
        </p:spPr>
        <p:txBody>
          <a:bodyPr anchor="t" rtlCol="false" tIns="0" lIns="0" bIns="0" rIns="0">
            <a:spAutoFit/>
          </a:bodyPr>
          <a:lstStyle/>
          <a:p>
            <a:pPr algn="l">
              <a:lnSpc>
                <a:spcPts val="3262"/>
              </a:lnSpc>
              <a:spcBef>
                <a:spcPct val="0"/>
              </a:spcBef>
            </a:pPr>
            <a:r>
              <a:rPr lang="en-US" sz="2330">
                <a:solidFill>
                  <a:srgbClr val="FFFFFF"/>
                </a:solidFill>
                <a:latin typeface="Poppins"/>
                <a:ea typeface="Poppins"/>
                <a:cs typeface="Poppins"/>
                <a:sym typeface="Poppins"/>
              </a:rPr>
              <a:t>www.hindujogja.com</a:t>
            </a:r>
          </a:p>
        </p:txBody>
      </p:sp>
      <p:sp>
        <p:nvSpPr>
          <p:cNvPr name="TextBox 41" id="41"/>
          <p:cNvSpPr txBox="true"/>
          <p:nvPr/>
        </p:nvSpPr>
        <p:spPr>
          <a:xfrm rot="0">
            <a:off x="5910929" y="8970746"/>
            <a:ext cx="5209078" cy="507950"/>
          </a:xfrm>
          <a:prstGeom prst="rect">
            <a:avLst/>
          </a:prstGeom>
        </p:spPr>
        <p:txBody>
          <a:bodyPr anchor="t" rtlCol="false" tIns="0" lIns="0" bIns="0" rIns="0">
            <a:spAutoFit/>
          </a:bodyPr>
          <a:lstStyle/>
          <a:p>
            <a:pPr algn="l">
              <a:lnSpc>
                <a:spcPts val="4027"/>
              </a:lnSpc>
              <a:spcBef>
                <a:spcPct val="0"/>
              </a:spcBef>
            </a:pPr>
            <a:r>
              <a:rPr lang="en-US" sz="2876">
                <a:solidFill>
                  <a:srgbClr val="FFFFFF"/>
                </a:solidFill>
                <a:latin typeface="Poppins"/>
                <a:ea typeface="Poppins"/>
                <a:cs typeface="Poppins"/>
                <a:sym typeface="Poppins"/>
              </a:rPr>
              <a:t>Created by : Made Sumiarta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2223086"/>
            <a:ext cx="11462976" cy="5524755"/>
          </a:xfrm>
          <a:prstGeom prst="rect">
            <a:avLst/>
          </a:prstGeom>
        </p:spPr>
        <p:txBody>
          <a:bodyPr anchor="t" rtlCol="false" tIns="0" lIns="0" bIns="0" rIns="0">
            <a:spAutoFit/>
          </a:bodyPr>
          <a:lstStyle/>
          <a:p>
            <a:pPr algn="just">
              <a:lnSpc>
                <a:spcPts val="3639"/>
              </a:lnSpc>
            </a:pPr>
            <a:r>
              <a:rPr lang="en-US" sz="3033">
                <a:solidFill>
                  <a:srgbClr val="000000"/>
                </a:solidFill>
                <a:latin typeface="Poppins"/>
                <a:ea typeface="Poppins"/>
                <a:cs typeface="Poppins"/>
                <a:sym typeface="Poppins"/>
              </a:rPr>
              <a:t>Pada sloka 54, Arjuna mengajukan pertanyaan fundamental yang menjadi titik balik Bab II:</a:t>
            </a:r>
          </a:p>
          <a:p>
            <a:pPr algn="just">
              <a:lnSpc>
                <a:spcPts val="3639"/>
              </a:lnSpc>
            </a:pPr>
          </a:p>
          <a:p>
            <a:pPr algn="just">
              <a:lnSpc>
                <a:spcPts val="3639"/>
              </a:lnSpc>
            </a:pPr>
            <a:r>
              <a:rPr lang="en-US" sz="3033">
                <a:solidFill>
                  <a:srgbClr val="000000"/>
                </a:solidFill>
                <a:latin typeface="Poppins"/>
                <a:ea typeface="Poppins"/>
                <a:cs typeface="Poppins"/>
                <a:sym typeface="Poppins"/>
              </a:rPr>
              <a:t>“B</a:t>
            </a:r>
            <a:r>
              <a:rPr lang="en-US" sz="3033">
                <a:solidFill>
                  <a:srgbClr val="000000"/>
                </a:solidFill>
                <a:latin typeface="Poppins"/>
                <a:ea typeface="Poppins"/>
                <a:cs typeface="Poppins"/>
                <a:sym typeface="Poppins"/>
              </a:rPr>
              <a:t>agaimana ciri-ciri </a:t>
            </a:r>
            <a:r>
              <a:rPr lang="en-US" sz="3033">
                <a:solidFill>
                  <a:srgbClr val="000000"/>
                </a:solidFill>
                <a:latin typeface="Poppins"/>
                <a:ea typeface="Poppins"/>
                <a:cs typeface="Poppins"/>
                <a:sym typeface="Poppins"/>
              </a:rPr>
              <a:t>orang</a:t>
            </a:r>
            <a:r>
              <a:rPr lang="en-US" sz="3033">
                <a:solidFill>
                  <a:srgbClr val="000000"/>
                </a:solidFill>
                <a:latin typeface="Poppins"/>
                <a:ea typeface="Poppins"/>
                <a:cs typeface="Poppins"/>
                <a:sym typeface="Poppins"/>
              </a:rPr>
              <a:t> yang</a:t>
            </a:r>
            <a:r>
              <a:rPr lang="en-US" sz="3033">
                <a:solidFill>
                  <a:srgbClr val="000000"/>
                </a:solidFill>
                <a:latin typeface="Poppins"/>
                <a:ea typeface="Poppins"/>
                <a:cs typeface="Poppins"/>
                <a:sym typeface="Poppins"/>
              </a:rPr>
              <a:t> mantap</a:t>
            </a:r>
            <a:r>
              <a:rPr lang="en-US" sz="3033">
                <a:solidFill>
                  <a:srgbClr val="000000"/>
                </a:solidFill>
                <a:latin typeface="Poppins"/>
                <a:ea typeface="Poppins"/>
                <a:cs typeface="Poppins"/>
                <a:sym typeface="Poppins"/>
              </a:rPr>
              <a:t> dalam</a:t>
            </a:r>
            <a:r>
              <a:rPr lang="en-US" sz="3033">
                <a:solidFill>
                  <a:srgbClr val="000000"/>
                </a:solidFill>
                <a:latin typeface="Poppins"/>
                <a:ea typeface="Poppins"/>
                <a:cs typeface="Poppins"/>
                <a:sym typeface="Poppins"/>
              </a:rPr>
              <a:t> </a:t>
            </a:r>
            <a:r>
              <a:rPr lang="en-US" sz="3033">
                <a:solidFill>
                  <a:srgbClr val="000000"/>
                </a:solidFill>
                <a:latin typeface="Poppins"/>
                <a:ea typeface="Poppins"/>
                <a:cs typeface="Poppins"/>
                <a:sym typeface="Poppins"/>
              </a:rPr>
              <a:t>k</a:t>
            </a:r>
            <a:r>
              <a:rPr lang="en-US" sz="3033">
                <a:solidFill>
                  <a:srgbClr val="000000"/>
                </a:solidFill>
                <a:latin typeface="Poppins"/>
                <a:ea typeface="Poppins"/>
                <a:cs typeface="Poppins"/>
                <a:sym typeface="Poppins"/>
              </a:rPr>
              <a:t>ebij</a:t>
            </a:r>
            <a:r>
              <a:rPr lang="en-US" sz="3033">
                <a:solidFill>
                  <a:srgbClr val="000000"/>
                </a:solidFill>
                <a:latin typeface="Poppins"/>
                <a:ea typeface="Poppins"/>
                <a:cs typeface="Poppins"/>
                <a:sym typeface="Poppins"/>
              </a:rPr>
              <a:t>aks</a:t>
            </a:r>
            <a:r>
              <a:rPr lang="en-US" sz="3033">
                <a:solidFill>
                  <a:srgbClr val="000000"/>
                </a:solidFill>
                <a:latin typeface="Poppins"/>
                <a:ea typeface="Poppins"/>
                <a:cs typeface="Poppins"/>
                <a:sym typeface="Poppins"/>
              </a:rPr>
              <a:t>anaan (st</a:t>
            </a:r>
            <a:r>
              <a:rPr lang="en-US" sz="3033">
                <a:solidFill>
                  <a:srgbClr val="000000"/>
                </a:solidFill>
                <a:latin typeface="Poppins"/>
                <a:ea typeface="Poppins"/>
                <a:cs typeface="Poppins"/>
                <a:sym typeface="Poppins"/>
              </a:rPr>
              <a:t>hi</a:t>
            </a:r>
            <a:r>
              <a:rPr lang="en-US" sz="3033">
                <a:solidFill>
                  <a:srgbClr val="000000"/>
                </a:solidFill>
                <a:latin typeface="Poppins"/>
                <a:ea typeface="Poppins"/>
                <a:cs typeface="Poppins"/>
                <a:sym typeface="Poppins"/>
              </a:rPr>
              <a:t>t</a:t>
            </a:r>
            <a:r>
              <a:rPr lang="en-US" sz="3033">
                <a:solidFill>
                  <a:srgbClr val="000000"/>
                </a:solidFill>
                <a:latin typeface="Poppins"/>
                <a:ea typeface="Poppins"/>
                <a:cs typeface="Poppins"/>
                <a:sym typeface="Poppins"/>
              </a:rPr>
              <a:t>aprajñ</a:t>
            </a:r>
            <a:r>
              <a:rPr lang="en-US" sz="3033">
                <a:solidFill>
                  <a:srgbClr val="000000"/>
                </a:solidFill>
                <a:latin typeface="Poppins"/>
                <a:ea typeface="Poppins"/>
                <a:cs typeface="Poppins"/>
                <a:sym typeface="Poppins"/>
              </a:rPr>
              <a:t>a)? Baga</a:t>
            </a:r>
            <a:r>
              <a:rPr lang="en-US" sz="3033">
                <a:solidFill>
                  <a:srgbClr val="000000"/>
                </a:solidFill>
                <a:latin typeface="Poppins"/>
                <a:ea typeface="Poppins"/>
                <a:cs typeface="Poppins"/>
                <a:sym typeface="Poppins"/>
              </a:rPr>
              <a:t>iman</a:t>
            </a:r>
            <a:r>
              <a:rPr lang="en-US" sz="3033">
                <a:solidFill>
                  <a:srgbClr val="000000"/>
                </a:solidFill>
                <a:latin typeface="Poppins"/>
                <a:ea typeface="Poppins"/>
                <a:cs typeface="Poppins"/>
                <a:sym typeface="Poppins"/>
              </a:rPr>
              <a:t>a ia ber</a:t>
            </a:r>
            <a:r>
              <a:rPr lang="en-US" sz="3033">
                <a:solidFill>
                  <a:srgbClr val="000000"/>
                </a:solidFill>
                <a:latin typeface="Poppins"/>
                <a:ea typeface="Poppins"/>
                <a:cs typeface="Poppins"/>
                <a:sym typeface="Poppins"/>
              </a:rPr>
              <a:t>b</a:t>
            </a:r>
            <a:r>
              <a:rPr lang="en-US" sz="3033">
                <a:solidFill>
                  <a:srgbClr val="000000"/>
                </a:solidFill>
                <a:latin typeface="Poppins"/>
                <a:ea typeface="Poppins"/>
                <a:cs typeface="Poppins"/>
                <a:sym typeface="Poppins"/>
              </a:rPr>
              <a:t>ic</a:t>
            </a:r>
            <a:r>
              <a:rPr lang="en-US" sz="3033">
                <a:solidFill>
                  <a:srgbClr val="000000"/>
                </a:solidFill>
                <a:latin typeface="Poppins"/>
                <a:ea typeface="Poppins"/>
                <a:cs typeface="Poppins"/>
                <a:sym typeface="Poppins"/>
              </a:rPr>
              <a:t>a</a:t>
            </a:r>
            <a:r>
              <a:rPr lang="en-US" sz="3033">
                <a:solidFill>
                  <a:srgbClr val="000000"/>
                </a:solidFill>
                <a:latin typeface="Poppins"/>
                <a:ea typeface="Poppins"/>
                <a:cs typeface="Poppins"/>
                <a:sym typeface="Poppins"/>
              </a:rPr>
              <a:t>r</a:t>
            </a:r>
            <a:r>
              <a:rPr lang="en-US" sz="3033">
                <a:solidFill>
                  <a:srgbClr val="000000"/>
                </a:solidFill>
                <a:latin typeface="Poppins"/>
                <a:ea typeface="Poppins"/>
                <a:cs typeface="Poppins"/>
                <a:sym typeface="Poppins"/>
              </a:rPr>
              <a:t>a</a:t>
            </a:r>
            <a:r>
              <a:rPr lang="en-US" sz="3033">
                <a:solidFill>
                  <a:srgbClr val="000000"/>
                </a:solidFill>
                <a:latin typeface="Poppins"/>
                <a:ea typeface="Poppins"/>
                <a:cs typeface="Poppins"/>
                <a:sym typeface="Poppins"/>
              </a:rPr>
              <a:t>,</a:t>
            </a:r>
            <a:r>
              <a:rPr lang="en-US" sz="3033">
                <a:solidFill>
                  <a:srgbClr val="000000"/>
                </a:solidFill>
                <a:latin typeface="Poppins"/>
                <a:ea typeface="Poppins"/>
                <a:cs typeface="Poppins"/>
                <a:sym typeface="Poppins"/>
              </a:rPr>
              <a:t> dud</a:t>
            </a:r>
            <a:r>
              <a:rPr lang="en-US" sz="3033">
                <a:solidFill>
                  <a:srgbClr val="000000"/>
                </a:solidFill>
                <a:latin typeface="Poppins"/>
                <a:ea typeface="Poppins"/>
                <a:cs typeface="Poppins"/>
                <a:sym typeface="Poppins"/>
              </a:rPr>
              <a:t>u</a:t>
            </a:r>
            <a:r>
              <a:rPr lang="en-US" sz="3033">
                <a:solidFill>
                  <a:srgbClr val="000000"/>
                </a:solidFill>
                <a:latin typeface="Poppins"/>
                <a:ea typeface="Poppins"/>
                <a:cs typeface="Poppins"/>
                <a:sym typeface="Poppins"/>
              </a:rPr>
              <a:t>k, da</a:t>
            </a:r>
            <a:r>
              <a:rPr lang="en-US" sz="3033">
                <a:solidFill>
                  <a:srgbClr val="000000"/>
                </a:solidFill>
                <a:latin typeface="Poppins"/>
                <a:ea typeface="Poppins"/>
                <a:cs typeface="Poppins"/>
                <a:sym typeface="Poppins"/>
              </a:rPr>
              <a:t>n</a:t>
            </a:r>
            <a:r>
              <a:rPr lang="en-US" sz="3033">
                <a:solidFill>
                  <a:srgbClr val="000000"/>
                </a:solidFill>
                <a:latin typeface="Poppins"/>
                <a:ea typeface="Poppins"/>
                <a:cs typeface="Poppins"/>
                <a:sym typeface="Poppins"/>
              </a:rPr>
              <a:t> ber</a:t>
            </a:r>
            <a:r>
              <a:rPr lang="en-US" sz="3033">
                <a:solidFill>
                  <a:srgbClr val="000000"/>
                </a:solidFill>
                <a:latin typeface="Poppins"/>
                <a:ea typeface="Poppins"/>
                <a:cs typeface="Poppins"/>
                <a:sym typeface="Poppins"/>
              </a:rPr>
              <a:t>ja</a:t>
            </a:r>
            <a:r>
              <a:rPr lang="en-US" sz="3033">
                <a:solidFill>
                  <a:srgbClr val="000000"/>
                </a:solidFill>
                <a:latin typeface="Poppins"/>
                <a:ea typeface="Poppins"/>
                <a:cs typeface="Poppins"/>
                <a:sym typeface="Poppins"/>
              </a:rPr>
              <a:t>lan?”</a:t>
            </a:r>
          </a:p>
          <a:p>
            <a:pPr algn="just">
              <a:lnSpc>
                <a:spcPts val="3639"/>
              </a:lnSpc>
            </a:pPr>
          </a:p>
          <a:p>
            <a:pPr algn="just">
              <a:lnSpc>
                <a:spcPts val="3639"/>
              </a:lnSpc>
            </a:pPr>
            <a:r>
              <a:rPr lang="en-US" sz="3033">
                <a:solidFill>
                  <a:srgbClr val="000000"/>
                </a:solidFill>
                <a:latin typeface="Poppins"/>
                <a:ea typeface="Poppins"/>
                <a:cs typeface="Poppins"/>
                <a:sym typeface="Poppins"/>
              </a:rPr>
              <a:t>P</a:t>
            </a:r>
            <a:r>
              <a:rPr lang="en-US" sz="3033">
                <a:solidFill>
                  <a:srgbClr val="000000"/>
                </a:solidFill>
                <a:latin typeface="Poppins"/>
                <a:ea typeface="Poppins"/>
                <a:cs typeface="Poppins"/>
                <a:sym typeface="Poppins"/>
              </a:rPr>
              <a:t>ertanyaan ini menunjukkan</a:t>
            </a:r>
            <a:r>
              <a:rPr lang="en-US" sz="3033">
                <a:solidFill>
                  <a:srgbClr val="000000"/>
                </a:solidFill>
                <a:latin typeface="Poppins"/>
                <a:ea typeface="Poppins"/>
                <a:cs typeface="Poppins"/>
                <a:sym typeface="Poppins"/>
              </a:rPr>
              <a:t> transform</a:t>
            </a:r>
            <a:r>
              <a:rPr lang="en-US" sz="3033">
                <a:solidFill>
                  <a:srgbClr val="000000"/>
                </a:solidFill>
                <a:latin typeface="Poppins"/>
                <a:ea typeface="Poppins"/>
                <a:cs typeface="Poppins"/>
                <a:sym typeface="Poppins"/>
              </a:rPr>
              <a:t>asi Arjuna: dari kebingungan emosional menuju</a:t>
            </a:r>
            <a:r>
              <a:rPr lang="en-US" sz="3033">
                <a:solidFill>
                  <a:srgbClr val="000000"/>
                </a:solidFill>
                <a:latin typeface="Poppins"/>
                <a:ea typeface="Poppins"/>
                <a:cs typeface="Poppins"/>
                <a:sym typeface="Poppins"/>
              </a:rPr>
              <a:t> p</a:t>
            </a:r>
            <a:r>
              <a:rPr lang="en-US" sz="3033">
                <a:solidFill>
                  <a:srgbClr val="000000"/>
                </a:solidFill>
                <a:latin typeface="Poppins"/>
                <a:ea typeface="Poppins"/>
                <a:cs typeface="Poppins"/>
                <a:sym typeface="Poppins"/>
              </a:rPr>
              <a:t>encari</a:t>
            </a:r>
            <a:r>
              <a:rPr lang="en-US" sz="3033">
                <a:solidFill>
                  <a:srgbClr val="000000"/>
                </a:solidFill>
                <a:latin typeface="Poppins"/>
                <a:ea typeface="Poppins"/>
                <a:cs typeface="Poppins"/>
                <a:sym typeface="Poppins"/>
              </a:rPr>
              <a:t>an model m</a:t>
            </a:r>
            <a:r>
              <a:rPr lang="en-US" sz="3033">
                <a:solidFill>
                  <a:srgbClr val="000000"/>
                </a:solidFill>
                <a:latin typeface="Poppins"/>
                <a:ea typeface="Poppins"/>
                <a:cs typeface="Poppins"/>
                <a:sym typeface="Poppins"/>
              </a:rPr>
              <a:t>a</a:t>
            </a:r>
            <a:r>
              <a:rPr lang="en-US" sz="3033">
                <a:solidFill>
                  <a:srgbClr val="000000"/>
                </a:solidFill>
                <a:latin typeface="Poppins"/>
                <a:ea typeface="Poppins"/>
                <a:cs typeface="Poppins"/>
                <a:sym typeface="Poppins"/>
              </a:rPr>
              <a:t>nusi</a:t>
            </a:r>
            <a:r>
              <a:rPr lang="en-US" sz="3033">
                <a:solidFill>
                  <a:srgbClr val="000000"/>
                </a:solidFill>
                <a:latin typeface="Poppins"/>
                <a:ea typeface="Poppins"/>
                <a:cs typeface="Poppins"/>
                <a:sym typeface="Poppins"/>
              </a:rPr>
              <a:t>a</a:t>
            </a:r>
            <a:r>
              <a:rPr lang="en-US" sz="3033">
                <a:solidFill>
                  <a:srgbClr val="000000"/>
                </a:solidFill>
                <a:latin typeface="Poppins"/>
                <a:ea typeface="Poppins"/>
                <a:cs typeface="Poppins"/>
                <a:sym typeface="Poppins"/>
              </a:rPr>
              <a:t> t</a:t>
            </a:r>
            <a:r>
              <a:rPr lang="en-US" sz="3033">
                <a:solidFill>
                  <a:srgbClr val="000000"/>
                </a:solidFill>
                <a:latin typeface="Poppins"/>
                <a:ea typeface="Poppins"/>
                <a:cs typeface="Poppins"/>
                <a:sym typeface="Poppins"/>
              </a:rPr>
              <a:t>ercerahkan. J</a:t>
            </a:r>
            <a:r>
              <a:rPr lang="en-US" sz="3033">
                <a:solidFill>
                  <a:srgbClr val="000000"/>
                </a:solidFill>
                <a:latin typeface="Poppins"/>
                <a:ea typeface="Poppins"/>
                <a:cs typeface="Poppins"/>
                <a:sym typeface="Poppins"/>
              </a:rPr>
              <a:t>awab</a:t>
            </a:r>
            <a:r>
              <a:rPr lang="en-US" sz="3033">
                <a:solidFill>
                  <a:srgbClr val="000000"/>
                </a:solidFill>
                <a:latin typeface="Poppins"/>
                <a:ea typeface="Poppins"/>
                <a:cs typeface="Poppins"/>
                <a:sym typeface="Poppins"/>
              </a:rPr>
              <a:t>an Śrī Kṛṣṇa pada sloka 55–72 merupakan deskripsi psikologi spi</a:t>
            </a:r>
            <a:r>
              <a:rPr lang="en-US" sz="3033">
                <a:solidFill>
                  <a:srgbClr val="000000"/>
                </a:solidFill>
                <a:latin typeface="Poppins"/>
                <a:ea typeface="Poppins"/>
                <a:cs typeface="Poppins"/>
                <a:sym typeface="Poppins"/>
              </a:rPr>
              <a:t>ritual tertinggi dalam Bhagavad Gītā</a:t>
            </a:r>
            <a:r>
              <a:rPr lang="en-US" sz="3033">
                <a:solidFill>
                  <a:srgbClr val="000000"/>
                </a:solidFill>
                <a:latin typeface="Poppins"/>
                <a:ea typeface="Poppins"/>
                <a:cs typeface="Poppins"/>
                <a:sym typeface="Poppins"/>
              </a:rPr>
              <a:t>.</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11947481" cy="1227242"/>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3. Pertanyaan Kunci Arjuna: Siapakah Sthitaprajña? (Sloka 54)</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2242136"/>
            <a:ext cx="11591926" cy="5715553"/>
          </a:xfrm>
          <a:prstGeom prst="rect">
            <a:avLst/>
          </a:prstGeom>
        </p:spPr>
        <p:txBody>
          <a:bodyPr anchor="t" rtlCol="false" tIns="0" lIns="0" bIns="0" rIns="0">
            <a:spAutoFit/>
          </a:bodyPr>
          <a:lstStyle/>
          <a:p>
            <a:pPr algn="just">
              <a:lnSpc>
                <a:spcPts val="3459"/>
              </a:lnSpc>
            </a:pPr>
            <a:r>
              <a:rPr lang="en-US" sz="2882">
                <a:solidFill>
                  <a:srgbClr val="000000"/>
                </a:solidFill>
                <a:latin typeface="Poppins"/>
                <a:ea typeface="Poppins"/>
                <a:cs typeface="Poppins"/>
                <a:sym typeface="Poppins"/>
              </a:rPr>
              <a:t>Śrī Kṛṣṇa menggambarkan </a:t>
            </a:r>
            <a:r>
              <a:rPr lang="en-US" sz="2882" b="true">
                <a:solidFill>
                  <a:srgbClr val="000000"/>
                </a:solidFill>
                <a:latin typeface="Poppins Bold"/>
                <a:ea typeface="Poppins Bold"/>
                <a:cs typeface="Poppins Bold"/>
                <a:sym typeface="Poppins Bold"/>
              </a:rPr>
              <a:t>sthitaprajña</a:t>
            </a:r>
            <a:r>
              <a:rPr lang="en-US" sz="2882">
                <a:solidFill>
                  <a:srgbClr val="000000"/>
                </a:solidFill>
                <a:latin typeface="Poppins"/>
                <a:ea typeface="Poppins"/>
                <a:cs typeface="Poppins"/>
                <a:sym typeface="Poppins"/>
              </a:rPr>
              <a:t> sebagai pribadi yang:</a:t>
            </a:r>
          </a:p>
          <a:p>
            <a:pPr algn="just" marL="622415" indent="-311208" lvl="1">
              <a:lnSpc>
                <a:spcPts val="3459"/>
              </a:lnSpc>
              <a:buFont typeface="Arial"/>
              <a:buChar char="•"/>
            </a:pPr>
            <a:r>
              <a:rPr lang="en-US" sz="2882">
                <a:solidFill>
                  <a:srgbClr val="000000"/>
                </a:solidFill>
                <a:latin typeface="Poppins"/>
                <a:ea typeface="Poppins"/>
                <a:cs typeface="Poppins"/>
                <a:sym typeface="Poppins"/>
              </a:rPr>
              <a:t>Melepaskan semua keinginan egoistik (</a:t>
            </a:r>
            <a:r>
              <a:rPr lang="en-US" b="true" sz="2882">
                <a:solidFill>
                  <a:srgbClr val="000000"/>
                </a:solidFill>
                <a:latin typeface="Poppins Bold"/>
                <a:ea typeface="Poppins Bold"/>
                <a:cs typeface="Poppins Bold"/>
                <a:sym typeface="Poppins Bold"/>
              </a:rPr>
              <a:t>sloka 55</a:t>
            </a:r>
            <a:r>
              <a:rPr lang="en-US" sz="2882">
                <a:solidFill>
                  <a:srgbClr val="000000"/>
                </a:solidFill>
                <a:latin typeface="Poppins"/>
                <a:ea typeface="Poppins"/>
                <a:cs typeface="Poppins"/>
                <a:sym typeface="Poppins"/>
              </a:rPr>
              <a:t>)</a:t>
            </a:r>
          </a:p>
          <a:p>
            <a:pPr algn="just" marL="622415" indent="-311208" lvl="1">
              <a:lnSpc>
                <a:spcPts val="3459"/>
              </a:lnSpc>
              <a:buFont typeface="Arial"/>
              <a:buChar char="•"/>
            </a:pPr>
            <a:r>
              <a:rPr lang="en-US" sz="2882">
                <a:solidFill>
                  <a:srgbClr val="000000"/>
                </a:solidFill>
                <a:latin typeface="Poppins"/>
                <a:ea typeface="Poppins"/>
                <a:cs typeface="Poppins"/>
                <a:sym typeface="Poppins"/>
              </a:rPr>
              <a:t>T</a:t>
            </a:r>
            <a:r>
              <a:rPr lang="en-US" sz="2882">
                <a:solidFill>
                  <a:srgbClr val="000000"/>
                </a:solidFill>
                <a:latin typeface="Poppins"/>
                <a:ea typeface="Poppins"/>
                <a:cs typeface="Poppins"/>
                <a:sym typeface="Poppins"/>
              </a:rPr>
              <a:t>idak tergunc</a:t>
            </a:r>
            <a:r>
              <a:rPr lang="en-US" sz="2882">
                <a:solidFill>
                  <a:srgbClr val="000000"/>
                </a:solidFill>
                <a:latin typeface="Poppins"/>
                <a:ea typeface="Poppins"/>
                <a:cs typeface="Poppins"/>
                <a:sym typeface="Poppins"/>
              </a:rPr>
              <a:t>ang</a:t>
            </a:r>
            <a:r>
              <a:rPr lang="en-US" sz="2882">
                <a:solidFill>
                  <a:srgbClr val="000000"/>
                </a:solidFill>
                <a:latin typeface="Poppins"/>
                <a:ea typeface="Poppins"/>
                <a:cs typeface="Poppins"/>
                <a:sym typeface="Poppins"/>
              </a:rPr>
              <a:t> oleh penderitaan</a:t>
            </a:r>
            <a:r>
              <a:rPr lang="en-US" sz="2882">
                <a:solidFill>
                  <a:srgbClr val="000000"/>
                </a:solidFill>
                <a:latin typeface="Poppins"/>
                <a:ea typeface="Poppins"/>
                <a:cs typeface="Poppins"/>
                <a:sym typeface="Poppins"/>
              </a:rPr>
              <a:t> dan tidak</a:t>
            </a:r>
            <a:r>
              <a:rPr lang="en-US" sz="2882">
                <a:solidFill>
                  <a:srgbClr val="000000"/>
                </a:solidFill>
                <a:latin typeface="Poppins"/>
                <a:ea typeface="Poppins"/>
                <a:cs typeface="Poppins"/>
                <a:sym typeface="Poppins"/>
              </a:rPr>
              <a:t> terbuai oleh</a:t>
            </a:r>
            <a:r>
              <a:rPr lang="en-US" sz="2882">
                <a:solidFill>
                  <a:srgbClr val="000000"/>
                </a:solidFill>
                <a:latin typeface="Poppins"/>
                <a:ea typeface="Poppins"/>
                <a:cs typeface="Poppins"/>
                <a:sym typeface="Poppins"/>
              </a:rPr>
              <a:t> </a:t>
            </a:r>
            <a:r>
              <a:rPr lang="en-US" sz="2882">
                <a:solidFill>
                  <a:srgbClr val="000000"/>
                </a:solidFill>
                <a:latin typeface="Poppins"/>
                <a:ea typeface="Poppins"/>
                <a:cs typeface="Poppins"/>
                <a:sym typeface="Poppins"/>
              </a:rPr>
              <a:t>k</a:t>
            </a:r>
            <a:r>
              <a:rPr lang="en-US" sz="2882">
                <a:solidFill>
                  <a:srgbClr val="000000"/>
                </a:solidFill>
                <a:latin typeface="Poppins"/>
                <a:ea typeface="Poppins"/>
                <a:cs typeface="Poppins"/>
                <a:sym typeface="Poppins"/>
              </a:rPr>
              <a:t>eni</a:t>
            </a:r>
            <a:r>
              <a:rPr lang="en-US" sz="2882">
                <a:solidFill>
                  <a:srgbClr val="000000"/>
                </a:solidFill>
                <a:latin typeface="Poppins"/>
                <a:ea typeface="Poppins"/>
                <a:cs typeface="Poppins"/>
                <a:sym typeface="Poppins"/>
              </a:rPr>
              <a:t>km</a:t>
            </a:r>
            <a:r>
              <a:rPr lang="en-US" sz="2882">
                <a:solidFill>
                  <a:srgbClr val="000000"/>
                </a:solidFill>
                <a:latin typeface="Poppins"/>
                <a:ea typeface="Poppins"/>
                <a:cs typeface="Poppins"/>
                <a:sym typeface="Poppins"/>
              </a:rPr>
              <a:t>atan (</a:t>
            </a:r>
            <a:r>
              <a:rPr lang="en-US" b="true" sz="2882">
                <a:solidFill>
                  <a:srgbClr val="000000"/>
                </a:solidFill>
                <a:latin typeface="Poppins Bold"/>
                <a:ea typeface="Poppins Bold"/>
                <a:cs typeface="Poppins Bold"/>
                <a:sym typeface="Poppins Bold"/>
              </a:rPr>
              <a:t>sloka 56</a:t>
            </a:r>
            <a:r>
              <a:rPr lang="en-US" sz="2882">
                <a:solidFill>
                  <a:srgbClr val="000000"/>
                </a:solidFill>
                <a:latin typeface="Poppins"/>
                <a:ea typeface="Poppins"/>
                <a:cs typeface="Poppins"/>
                <a:sym typeface="Poppins"/>
              </a:rPr>
              <a:t>)</a:t>
            </a:r>
          </a:p>
          <a:p>
            <a:pPr algn="just" marL="622415" indent="-311208" lvl="1">
              <a:lnSpc>
                <a:spcPts val="3459"/>
              </a:lnSpc>
              <a:buFont typeface="Arial"/>
              <a:buChar char="•"/>
            </a:pPr>
            <a:r>
              <a:rPr lang="en-US" sz="2882">
                <a:solidFill>
                  <a:srgbClr val="000000"/>
                </a:solidFill>
                <a:latin typeface="Poppins"/>
                <a:ea typeface="Poppins"/>
                <a:cs typeface="Poppins"/>
                <a:sym typeface="Poppins"/>
              </a:rPr>
              <a:t>Bebas dar</a:t>
            </a:r>
            <a:r>
              <a:rPr lang="en-US" sz="2882">
                <a:solidFill>
                  <a:srgbClr val="000000"/>
                </a:solidFill>
                <a:latin typeface="Poppins"/>
                <a:ea typeface="Poppins"/>
                <a:cs typeface="Poppins"/>
                <a:sym typeface="Poppins"/>
              </a:rPr>
              <a:t>i ras</a:t>
            </a:r>
            <a:r>
              <a:rPr lang="en-US" sz="2882">
                <a:solidFill>
                  <a:srgbClr val="000000"/>
                </a:solidFill>
                <a:latin typeface="Poppins"/>
                <a:ea typeface="Poppins"/>
                <a:cs typeface="Poppins"/>
                <a:sym typeface="Poppins"/>
              </a:rPr>
              <a:t>a takut, m</a:t>
            </a:r>
            <a:r>
              <a:rPr lang="en-US" sz="2882">
                <a:solidFill>
                  <a:srgbClr val="000000"/>
                </a:solidFill>
                <a:latin typeface="Poppins"/>
                <a:ea typeface="Poppins"/>
                <a:cs typeface="Poppins"/>
                <a:sym typeface="Poppins"/>
              </a:rPr>
              <a:t>a</a:t>
            </a:r>
            <a:r>
              <a:rPr lang="en-US" sz="2882">
                <a:solidFill>
                  <a:srgbClr val="000000"/>
                </a:solidFill>
                <a:latin typeface="Poppins"/>
                <a:ea typeface="Poppins"/>
                <a:cs typeface="Poppins"/>
                <a:sym typeface="Poppins"/>
              </a:rPr>
              <a:t>r</a:t>
            </a:r>
            <a:r>
              <a:rPr lang="en-US" sz="2882">
                <a:solidFill>
                  <a:srgbClr val="000000"/>
                </a:solidFill>
                <a:latin typeface="Poppins"/>
                <a:ea typeface="Poppins"/>
                <a:cs typeface="Poppins"/>
                <a:sym typeface="Poppins"/>
              </a:rPr>
              <a:t>ah, da</a:t>
            </a:r>
            <a:r>
              <a:rPr lang="en-US" sz="2882">
                <a:solidFill>
                  <a:srgbClr val="000000"/>
                </a:solidFill>
                <a:latin typeface="Poppins"/>
                <a:ea typeface="Poppins"/>
                <a:cs typeface="Poppins"/>
                <a:sym typeface="Poppins"/>
              </a:rPr>
              <a:t>n</a:t>
            </a:r>
            <a:r>
              <a:rPr lang="en-US" sz="2882">
                <a:solidFill>
                  <a:srgbClr val="000000"/>
                </a:solidFill>
                <a:latin typeface="Poppins"/>
                <a:ea typeface="Poppins"/>
                <a:cs typeface="Poppins"/>
                <a:sym typeface="Poppins"/>
              </a:rPr>
              <a:t> keterikat</a:t>
            </a:r>
            <a:r>
              <a:rPr lang="en-US" sz="2882">
                <a:solidFill>
                  <a:srgbClr val="000000"/>
                </a:solidFill>
                <a:latin typeface="Poppins"/>
                <a:ea typeface="Poppins"/>
                <a:cs typeface="Poppins"/>
                <a:sym typeface="Poppins"/>
              </a:rPr>
              <a:t>an (</a:t>
            </a:r>
            <a:r>
              <a:rPr lang="en-US" b="true" sz="2882">
                <a:solidFill>
                  <a:srgbClr val="000000"/>
                </a:solidFill>
                <a:latin typeface="Poppins Bold"/>
                <a:ea typeface="Poppins Bold"/>
                <a:cs typeface="Poppins Bold"/>
                <a:sym typeface="Poppins Bold"/>
              </a:rPr>
              <a:t>s</a:t>
            </a:r>
            <a:r>
              <a:rPr lang="en-US" b="true" sz="2882">
                <a:solidFill>
                  <a:srgbClr val="000000"/>
                </a:solidFill>
                <a:latin typeface="Poppins Bold"/>
                <a:ea typeface="Poppins Bold"/>
                <a:cs typeface="Poppins Bold"/>
                <a:sym typeface="Poppins Bold"/>
              </a:rPr>
              <a:t>loka 56–57</a:t>
            </a:r>
            <a:r>
              <a:rPr lang="en-US" sz="2882">
                <a:solidFill>
                  <a:srgbClr val="000000"/>
                </a:solidFill>
                <a:latin typeface="Poppins"/>
                <a:ea typeface="Poppins"/>
                <a:cs typeface="Poppins"/>
                <a:sym typeface="Poppins"/>
              </a:rPr>
              <a:t>)</a:t>
            </a:r>
          </a:p>
          <a:p>
            <a:pPr algn="just" marL="622415" indent="-311208" lvl="1">
              <a:lnSpc>
                <a:spcPts val="3459"/>
              </a:lnSpc>
              <a:buFont typeface="Arial"/>
              <a:buChar char="•"/>
            </a:pPr>
            <a:r>
              <a:rPr lang="en-US" sz="2882">
                <a:solidFill>
                  <a:srgbClr val="000000"/>
                </a:solidFill>
                <a:latin typeface="Poppins"/>
                <a:ea typeface="Poppins"/>
                <a:cs typeface="Poppins"/>
                <a:sym typeface="Poppins"/>
              </a:rPr>
              <a:t>Mengendalikan indra seperti kura-kura menarik anggo</a:t>
            </a:r>
            <a:r>
              <a:rPr lang="en-US" sz="2882">
                <a:solidFill>
                  <a:srgbClr val="000000"/>
                </a:solidFill>
                <a:latin typeface="Poppins"/>
                <a:ea typeface="Poppins"/>
                <a:cs typeface="Poppins"/>
                <a:sym typeface="Poppins"/>
              </a:rPr>
              <a:t>ta tubuhnya (</a:t>
            </a:r>
            <a:r>
              <a:rPr lang="en-US" b="true" sz="2882">
                <a:solidFill>
                  <a:srgbClr val="000000"/>
                </a:solidFill>
                <a:latin typeface="Poppins Bold"/>
                <a:ea typeface="Poppins Bold"/>
                <a:cs typeface="Poppins Bold"/>
                <a:sym typeface="Poppins Bold"/>
              </a:rPr>
              <a:t>slok</a:t>
            </a:r>
            <a:r>
              <a:rPr lang="en-US" b="true" sz="2882">
                <a:solidFill>
                  <a:srgbClr val="000000"/>
                </a:solidFill>
                <a:latin typeface="Poppins Bold"/>
                <a:ea typeface="Poppins Bold"/>
                <a:cs typeface="Poppins Bold"/>
                <a:sym typeface="Poppins Bold"/>
              </a:rPr>
              <a:t>a 58</a:t>
            </a:r>
            <a:r>
              <a:rPr lang="en-US" sz="2882">
                <a:solidFill>
                  <a:srgbClr val="000000"/>
                </a:solidFill>
                <a:latin typeface="Poppins"/>
                <a:ea typeface="Poppins"/>
                <a:cs typeface="Poppins"/>
                <a:sym typeface="Poppins"/>
              </a:rPr>
              <a:t>)</a:t>
            </a:r>
          </a:p>
          <a:p>
            <a:pPr algn="just">
              <a:lnSpc>
                <a:spcPts val="3459"/>
              </a:lnSpc>
            </a:pPr>
            <a:r>
              <a:rPr lang="en-US" sz="2882">
                <a:solidFill>
                  <a:srgbClr val="000000"/>
                </a:solidFill>
                <a:latin typeface="Poppins"/>
                <a:ea typeface="Poppins"/>
                <a:cs typeface="Poppins"/>
                <a:sym typeface="Poppins"/>
              </a:rPr>
              <a:t>Pengendalian indra bukanlah penindasan, melainkan transendensi melalui</a:t>
            </a:r>
            <a:r>
              <a:rPr lang="en-US" sz="2882">
                <a:solidFill>
                  <a:srgbClr val="000000"/>
                </a:solidFill>
                <a:latin typeface="Poppins"/>
                <a:ea typeface="Poppins"/>
                <a:cs typeface="Poppins"/>
                <a:sym typeface="Poppins"/>
              </a:rPr>
              <a:t> k</a:t>
            </a:r>
            <a:r>
              <a:rPr lang="en-US" sz="2882">
                <a:solidFill>
                  <a:srgbClr val="000000"/>
                </a:solidFill>
                <a:latin typeface="Poppins"/>
                <a:ea typeface="Poppins"/>
                <a:cs typeface="Poppins"/>
                <a:sym typeface="Poppins"/>
              </a:rPr>
              <a:t>esadar</a:t>
            </a:r>
            <a:r>
              <a:rPr lang="en-US" sz="2882">
                <a:solidFill>
                  <a:srgbClr val="000000"/>
                </a:solidFill>
                <a:latin typeface="Poppins"/>
                <a:ea typeface="Poppins"/>
                <a:cs typeface="Poppins"/>
                <a:sym typeface="Poppins"/>
              </a:rPr>
              <a:t>an yang lebih tinggi. </a:t>
            </a:r>
            <a:r>
              <a:rPr lang="en-US" b="true" sz="2882">
                <a:solidFill>
                  <a:srgbClr val="000000"/>
                </a:solidFill>
                <a:latin typeface="Poppins Bold"/>
                <a:ea typeface="Poppins Bold"/>
                <a:cs typeface="Poppins Bold"/>
                <a:sym typeface="Poppins Bold"/>
              </a:rPr>
              <a:t>Slok</a:t>
            </a:r>
            <a:r>
              <a:rPr lang="en-US" b="true" sz="2882">
                <a:solidFill>
                  <a:srgbClr val="000000"/>
                </a:solidFill>
                <a:latin typeface="Poppins Bold"/>
                <a:ea typeface="Poppins Bold"/>
                <a:cs typeface="Poppins Bold"/>
                <a:sym typeface="Poppins Bold"/>
              </a:rPr>
              <a:t>a</a:t>
            </a:r>
            <a:r>
              <a:rPr lang="en-US" b="true" sz="2882">
                <a:solidFill>
                  <a:srgbClr val="000000"/>
                </a:solidFill>
                <a:latin typeface="Poppins Bold"/>
                <a:ea typeface="Poppins Bold"/>
                <a:cs typeface="Poppins Bold"/>
                <a:sym typeface="Poppins Bold"/>
              </a:rPr>
              <a:t> 59</a:t>
            </a:r>
            <a:r>
              <a:rPr lang="en-US" sz="2882">
                <a:solidFill>
                  <a:srgbClr val="000000"/>
                </a:solidFill>
                <a:latin typeface="Poppins"/>
                <a:ea typeface="Poppins"/>
                <a:cs typeface="Poppins"/>
                <a:sym typeface="Poppins"/>
              </a:rPr>
              <a:t> m</a:t>
            </a:r>
            <a:r>
              <a:rPr lang="en-US" sz="2882">
                <a:solidFill>
                  <a:srgbClr val="000000"/>
                </a:solidFill>
                <a:latin typeface="Poppins"/>
                <a:ea typeface="Poppins"/>
                <a:cs typeface="Poppins"/>
                <a:sym typeface="Poppins"/>
              </a:rPr>
              <a:t>enegaskan b</a:t>
            </a:r>
            <a:r>
              <a:rPr lang="en-US" sz="2882">
                <a:solidFill>
                  <a:srgbClr val="000000"/>
                </a:solidFill>
                <a:latin typeface="Poppins"/>
                <a:ea typeface="Poppins"/>
                <a:cs typeface="Poppins"/>
                <a:sym typeface="Poppins"/>
              </a:rPr>
              <a:t>ahwa ras</a:t>
            </a:r>
            <a:r>
              <a:rPr lang="en-US" sz="2882">
                <a:solidFill>
                  <a:srgbClr val="000000"/>
                </a:solidFill>
                <a:latin typeface="Poppins"/>
                <a:ea typeface="Poppins"/>
                <a:cs typeface="Poppins"/>
                <a:sym typeface="Poppins"/>
              </a:rPr>
              <a:t>a objek indera dapat ditinggalkan secara permanen hanya ketika seseo</a:t>
            </a:r>
            <a:r>
              <a:rPr lang="en-US" sz="2882">
                <a:solidFill>
                  <a:srgbClr val="000000"/>
                </a:solidFill>
                <a:latin typeface="Poppins"/>
                <a:ea typeface="Poppins"/>
                <a:cs typeface="Poppins"/>
                <a:sym typeface="Poppins"/>
              </a:rPr>
              <a:t>rang mengalami realitas yang lebih luhur</a:t>
            </a:r>
            <a:r>
              <a:rPr lang="en-US" sz="2882">
                <a:solidFill>
                  <a:srgbClr val="000000"/>
                </a:solidFill>
                <a:latin typeface="Poppins"/>
                <a:ea typeface="Poppins"/>
                <a:cs typeface="Poppins"/>
                <a:sym typeface="Poppins"/>
              </a:rPr>
              <a:t>.</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11947481" cy="1227242"/>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4. Ciri-Ciri Sthitaprajña: Psikologi Manusia Tercerahkan (Sloka 55–61)</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2242136"/>
            <a:ext cx="11591926" cy="5277360"/>
          </a:xfrm>
          <a:prstGeom prst="rect">
            <a:avLst/>
          </a:prstGeom>
        </p:spPr>
        <p:txBody>
          <a:bodyPr anchor="t" rtlCol="false" tIns="0" lIns="0" bIns="0" rIns="0">
            <a:spAutoFit/>
          </a:bodyPr>
          <a:lstStyle/>
          <a:p>
            <a:pPr algn="just">
              <a:lnSpc>
                <a:spcPts val="3459"/>
              </a:lnSpc>
            </a:pPr>
            <a:r>
              <a:rPr lang="en-US" sz="2882" b="true">
                <a:solidFill>
                  <a:srgbClr val="000000"/>
                </a:solidFill>
                <a:latin typeface="Poppins Bold"/>
                <a:ea typeface="Poppins Bold"/>
                <a:cs typeface="Poppins Bold"/>
                <a:sym typeface="Poppins Bold"/>
              </a:rPr>
              <a:t>Slo</a:t>
            </a:r>
            <a:r>
              <a:rPr lang="en-US" sz="2882" b="true">
                <a:solidFill>
                  <a:srgbClr val="000000"/>
                </a:solidFill>
                <a:latin typeface="Poppins Bold"/>
                <a:ea typeface="Poppins Bold"/>
                <a:cs typeface="Poppins Bold"/>
                <a:sym typeface="Poppins Bold"/>
              </a:rPr>
              <a:t>k</a:t>
            </a:r>
            <a:r>
              <a:rPr lang="en-US" b="true" sz="2882">
                <a:solidFill>
                  <a:srgbClr val="000000"/>
                </a:solidFill>
                <a:latin typeface="Poppins Bold"/>
                <a:ea typeface="Poppins Bold"/>
                <a:cs typeface="Poppins Bold"/>
                <a:sym typeface="Poppins Bold"/>
              </a:rPr>
              <a:t>a 62–63</a:t>
            </a:r>
            <a:r>
              <a:rPr lang="en-US" sz="2882">
                <a:solidFill>
                  <a:srgbClr val="000000"/>
                </a:solidFill>
                <a:latin typeface="Poppins"/>
                <a:ea typeface="Poppins"/>
                <a:cs typeface="Poppins"/>
                <a:sym typeface="Poppins"/>
              </a:rPr>
              <a:t> adalah analisis kausal</a:t>
            </a:r>
            <a:r>
              <a:rPr lang="en-US" sz="2882">
                <a:solidFill>
                  <a:srgbClr val="000000"/>
                </a:solidFill>
                <a:latin typeface="Poppins"/>
                <a:ea typeface="Poppins"/>
                <a:cs typeface="Poppins"/>
                <a:sym typeface="Poppins"/>
              </a:rPr>
              <a:t> yang sangat sis</a:t>
            </a:r>
            <a:r>
              <a:rPr lang="en-US" sz="2882">
                <a:solidFill>
                  <a:srgbClr val="000000"/>
                </a:solidFill>
                <a:latin typeface="Poppins"/>
                <a:ea typeface="Poppins"/>
                <a:cs typeface="Poppins"/>
                <a:sym typeface="Poppins"/>
              </a:rPr>
              <a:t>tematis tentang</a:t>
            </a:r>
            <a:r>
              <a:rPr lang="en-US" sz="2882">
                <a:solidFill>
                  <a:srgbClr val="000000"/>
                </a:solidFill>
                <a:latin typeface="Poppins"/>
                <a:ea typeface="Poppins"/>
                <a:cs typeface="Poppins"/>
                <a:sym typeface="Poppins"/>
              </a:rPr>
              <a:t> </a:t>
            </a:r>
            <a:r>
              <a:rPr lang="en-US" sz="2882">
                <a:solidFill>
                  <a:srgbClr val="000000"/>
                </a:solidFill>
                <a:latin typeface="Poppins"/>
                <a:ea typeface="Poppins"/>
                <a:cs typeface="Poppins"/>
                <a:sym typeface="Poppins"/>
              </a:rPr>
              <a:t>k</a:t>
            </a:r>
            <a:r>
              <a:rPr lang="en-US" sz="2882">
                <a:solidFill>
                  <a:srgbClr val="000000"/>
                </a:solidFill>
                <a:latin typeface="Poppins"/>
                <a:ea typeface="Poppins"/>
                <a:cs typeface="Poppins"/>
                <a:sym typeface="Poppins"/>
              </a:rPr>
              <a:t>ejatuhan manu</a:t>
            </a:r>
            <a:r>
              <a:rPr lang="en-US" sz="2882">
                <a:solidFill>
                  <a:srgbClr val="000000"/>
                </a:solidFill>
                <a:latin typeface="Poppins"/>
                <a:ea typeface="Poppins"/>
                <a:cs typeface="Poppins"/>
                <a:sym typeface="Poppins"/>
              </a:rPr>
              <a:t>s</a:t>
            </a:r>
            <a:r>
              <a:rPr lang="en-US" sz="2882">
                <a:solidFill>
                  <a:srgbClr val="000000"/>
                </a:solidFill>
                <a:latin typeface="Poppins"/>
                <a:ea typeface="Poppins"/>
                <a:cs typeface="Poppins"/>
                <a:sym typeface="Poppins"/>
              </a:rPr>
              <a:t>i</a:t>
            </a:r>
            <a:r>
              <a:rPr lang="en-US" sz="2882">
                <a:solidFill>
                  <a:srgbClr val="000000"/>
                </a:solidFill>
                <a:latin typeface="Poppins"/>
                <a:ea typeface="Poppins"/>
                <a:cs typeface="Poppins"/>
                <a:sym typeface="Poppins"/>
              </a:rPr>
              <a:t>a</a:t>
            </a:r>
            <a:r>
              <a:rPr lang="en-US" sz="2882">
                <a:solidFill>
                  <a:srgbClr val="000000"/>
                </a:solidFill>
                <a:latin typeface="Poppins"/>
                <a:ea typeface="Poppins"/>
                <a:cs typeface="Poppins"/>
                <a:sym typeface="Poppins"/>
              </a:rPr>
              <a:t>:</a:t>
            </a:r>
          </a:p>
          <a:p>
            <a:pPr algn="just">
              <a:lnSpc>
                <a:spcPts val="3459"/>
              </a:lnSpc>
            </a:pPr>
          </a:p>
          <a:p>
            <a:pPr algn="just" marL="622415" indent="-311208" lvl="1">
              <a:lnSpc>
                <a:spcPts val="3459"/>
              </a:lnSpc>
              <a:buFont typeface="Arial"/>
              <a:buChar char="•"/>
            </a:pPr>
            <a:r>
              <a:rPr lang="en-US" b="true" sz="2882" i="true">
                <a:solidFill>
                  <a:srgbClr val="000000"/>
                </a:solidFill>
                <a:latin typeface="Poppins Bold Italics"/>
                <a:ea typeface="Poppins Bold Italics"/>
                <a:cs typeface="Poppins Bold Italics"/>
                <a:sym typeface="Poppins Bold Italics"/>
              </a:rPr>
              <a:t>Obj</a:t>
            </a:r>
            <a:r>
              <a:rPr lang="en-US" b="true" sz="2882" i="true">
                <a:solidFill>
                  <a:srgbClr val="000000"/>
                </a:solidFill>
                <a:latin typeface="Poppins Bold Italics"/>
                <a:ea typeface="Poppins Bold Italics"/>
                <a:cs typeface="Poppins Bold Italics"/>
                <a:sym typeface="Poppins Bold Italics"/>
              </a:rPr>
              <a:t>ek → keterikatan → keinginan → kem</a:t>
            </a:r>
            <a:r>
              <a:rPr lang="en-US" b="true" sz="2882" i="true">
                <a:solidFill>
                  <a:srgbClr val="000000"/>
                </a:solidFill>
                <a:latin typeface="Poppins Bold Italics"/>
                <a:ea typeface="Poppins Bold Italics"/>
                <a:cs typeface="Poppins Bold Italics"/>
                <a:sym typeface="Poppins Bold Italics"/>
              </a:rPr>
              <a:t>arahan → kebingungan → hilangnya ingatan → kehancuran kecerdasan → kehancuran diri</a:t>
            </a:r>
          </a:p>
          <a:p>
            <a:pPr algn="just">
              <a:lnSpc>
                <a:spcPts val="3459"/>
              </a:lnSpc>
            </a:pPr>
          </a:p>
          <a:p>
            <a:pPr algn="just">
              <a:lnSpc>
                <a:spcPts val="3459"/>
              </a:lnSpc>
            </a:pPr>
            <a:r>
              <a:rPr lang="en-US" sz="2882">
                <a:solidFill>
                  <a:srgbClr val="000000"/>
                </a:solidFill>
                <a:latin typeface="Poppins"/>
                <a:ea typeface="Poppins"/>
                <a:cs typeface="Poppins"/>
                <a:sym typeface="Poppins"/>
              </a:rPr>
              <a:t>Analisis ini menunjukkan bahw</a:t>
            </a:r>
            <a:r>
              <a:rPr lang="en-US" sz="2882">
                <a:solidFill>
                  <a:srgbClr val="000000"/>
                </a:solidFill>
                <a:latin typeface="Poppins"/>
                <a:ea typeface="Poppins"/>
                <a:cs typeface="Poppins"/>
                <a:sym typeface="Poppins"/>
              </a:rPr>
              <a:t>a keruntuhan m</a:t>
            </a:r>
            <a:r>
              <a:rPr lang="en-US" sz="2882">
                <a:solidFill>
                  <a:srgbClr val="000000"/>
                </a:solidFill>
                <a:latin typeface="Poppins"/>
                <a:ea typeface="Poppins"/>
                <a:cs typeface="Poppins"/>
                <a:sym typeface="Poppins"/>
              </a:rPr>
              <a:t>o</a:t>
            </a:r>
            <a:r>
              <a:rPr lang="en-US" sz="2882">
                <a:solidFill>
                  <a:srgbClr val="000000"/>
                </a:solidFill>
                <a:latin typeface="Poppins"/>
                <a:ea typeface="Poppins"/>
                <a:cs typeface="Poppins"/>
                <a:sym typeface="Poppins"/>
              </a:rPr>
              <a:t>r</a:t>
            </a:r>
            <a:r>
              <a:rPr lang="en-US" sz="2882">
                <a:solidFill>
                  <a:srgbClr val="000000"/>
                </a:solidFill>
                <a:latin typeface="Poppins"/>
                <a:ea typeface="Poppins"/>
                <a:cs typeface="Poppins"/>
                <a:sym typeface="Poppins"/>
              </a:rPr>
              <a:t>a</a:t>
            </a:r>
            <a:r>
              <a:rPr lang="en-US" sz="2882">
                <a:solidFill>
                  <a:srgbClr val="000000"/>
                </a:solidFill>
                <a:latin typeface="Poppins"/>
                <a:ea typeface="Poppins"/>
                <a:cs typeface="Poppins"/>
                <a:sym typeface="Poppins"/>
              </a:rPr>
              <a:t>l</a:t>
            </a:r>
            <a:r>
              <a:rPr lang="en-US" sz="2882">
                <a:solidFill>
                  <a:srgbClr val="000000"/>
                </a:solidFill>
                <a:latin typeface="Poppins"/>
                <a:ea typeface="Poppins"/>
                <a:cs typeface="Poppins"/>
                <a:sym typeface="Poppins"/>
              </a:rPr>
              <a:t> </a:t>
            </a:r>
            <a:r>
              <a:rPr lang="en-US" sz="2882">
                <a:solidFill>
                  <a:srgbClr val="000000"/>
                </a:solidFill>
                <a:latin typeface="Poppins"/>
                <a:ea typeface="Poppins"/>
                <a:cs typeface="Poppins"/>
                <a:sym typeface="Poppins"/>
              </a:rPr>
              <a:t>dan spiritual bukanlah peristiwa tiba-tiba, melainkan proses bertahap</a:t>
            </a:r>
            <a:r>
              <a:rPr lang="en-US" sz="2882">
                <a:solidFill>
                  <a:srgbClr val="000000"/>
                </a:solidFill>
                <a:latin typeface="Poppins"/>
                <a:ea typeface="Poppins"/>
                <a:cs typeface="Poppins"/>
                <a:sym typeface="Poppins"/>
              </a:rPr>
              <a:t> akibat kegaga</a:t>
            </a:r>
            <a:r>
              <a:rPr lang="en-US" sz="2882">
                <a:solidFill>
                  <a:srgbClr val="000000"/>
                </a:solidFill>
                <a:latin typeface="Poppins"/>
                <a:ea typeface="Poppins"/>
                <a:cs typeface="Poppins"/>
                <a:sym typeface="Poppins"/>
              </a:rPr>
              <a:t>l</a:t>
            </a:r>
            <a:r>
              <a:rPr lang="en-US" sz="2882">
                <a:solidFill>
                  <a:srgbClr val="000000"/>
                </a:solidFill>
                <a:latin typeface="Poppins"/>
                <a:ea typeface="Poppins"/>
                <a:cs typeface="Poppins"/>
                <a:sym typeface="Poppins"/>
              </a:rPr>
              <a:t>a</a:t>
            </a:r>
            <a:r>
              <a:rPr lang="en-US" sz="2882">
                <a:solidFill>
                  <a:srgbClr val="000000"/>
                </a:solidFill>
                <a:latin typeface="Poppins"/>
                <a:ea typeface="Poppins"/>
                <a:cs typeface="Poppins"/>
                <a:sym typeface="Poppins"/>
              </a:rPr>
              <a:t>n</a:t>
            </a:r>
            <a:r>
              <a:rPr lang="en-US" sz="2882">
                <a:solidFill>
                  <a:srgbClr val="000000"/>
                </a:solidFill>
                <a:latin typeface="Poppins"/>
                <a:ea typeface="Poppins"/>
                <a:cs typeface="Poppins"/>
                <a:sym typeface="Poppins"/>
              </a:rPr>
              <a:t> m</a:t>
            </a:r>
            <a:r>
              <a:rPr lang="en-US" sz="2882">
                <a:solidFill>
                  <a:srgbClr val="000000"/>
                </a:solidFill>
                <a:latin typeface="Poppins"/>
                <a:ea typeface="Poppins"/>
                <a:cs typeface="Poppins"/>
                <a:sym typeface="Poppins"/>
              </a:rPr>
              <a:t>enjaga kesad</a:t>
            </a:r>
            <a:r>
              <a:rPr lang="en-US" sz="2882">
                <a:solidFill>
                  <a:srgbClr val="000000"/>
                </a:solidFill>
                <a:latin typeface="Poppins"/>
                <a:ea typeface="Poppins"/>
                <a:cs typeface="Poppins"/>
                <a:sym typeface="Poppins"/>
              </a:rPr>
              <a:t>aran.</a:t>
            </a:r>
          </a:p>
          <a:p>
            <a:pPr algn="just">
              <a:lnSpc>
                <a:spcPts val="3459"/>
              </a:lnSpc>
            </a:pPr>
            <a:r>
              <a:rPr lang="en-US" sz="2882">
                <a:solidFill>
                  <a:srgbClr val="000000"/>
                </a:solidFill>
                <a:latin typeface="Poppins"/>
                <a:ea typeface="Poppins"/>
                <a:cs typeface="Poppins"/>
                <a:sym typeface="Poppins"/>
              </a:rPr>
              <a:t>Se</a:t>
            </a:r>
            <a:r>
              <a:rPr lang="en-US" sz="2882">
                <a:solidFill>
                  <a:srgbClr val="000000"/>
                </a:solidFill>
                <a:latin typeface="Poppins"/>
                <a:ea typeface="Poppins"/>
                <a:cs typeface="Poppins"/>
                <a:sym typeface="Poppins"/>
              </a:rPr>
              <a:t>baliknya, pengendalian indra yang dilandasi kebijaksana</a:t>
            </a:r>
            <a:r>
              <a:rPr lang="en-US" sz="2882">
                <a:solidFill>
                  <a:srgbClr val="000000"/>
                </a:solidFill>
                <a:latin typeface="Poppins"/>
                <a:ea typeface="Poppins"/>
                <a:cs typeface="Poppins"/>
                <a:sym typeface="Poppins"/>
              </a:rPr>
              <a:t>an menghasilkan ketenangan batin (</a:t>
            </a:r>
            <a:r>
              <a:rPr lang="en-US" b="true" sz="2882">
                <a:solidFill>
                  <a:srgbClr val="000000"/>
                </a:solidFill>
                <a:latin typeface="Poppins Bold"/>
                <a:ea typeface="Poppins Bold"/>
                <a:cs typeface="Poppins Bold"/>
                <a:sym typeface="Poppins Bold"/>
              </a:rPr>
              <a:t>prasāda</a:t>
            </a:r>
            <a:r>
              <a:rPr lang="en-US" sz="2882">
                <a:solidFill>
                  <a:srgbClr val="000000"/>
                </a:solidFill>
                <a:latin typeface="Poppins"/>
                <a:ea typeface="Poppins"/>
                <a:cs typeface="Poppins"/>
                <a:sym typeface="Poppins"/>
              </a:rPr>
              <a:t>)</a:t>
            </a:r>
            <a:r>
              <a:rPr lang="en-US" sz="2882">
                <a:solidFill>
                  <a:srgbClr val="000000"/>
                </a:solidFill>
                <a:latin typeface="Poppins"/>
                <a:ea typeface="Poppins"/>
                <a:cs typeface="Poppins"/>
                <a:sym typeface="Poppins"/>
              </a:rPr>
              <a:t>.</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11947481" cy="1227242"/>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5. Rantai Kejatuhan Spiritual dan Cara Memutuskannya (Sloka 62–63)</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2232611"/>
            <a:ext cx="11591926" cy="5267325"/>
          </a:xfrm>
          <a:prstGeom prst="rect">
            <a:avLst/>
          </a:prstGeom>
        </p:spPr>
        <p:txBody>
          <a:bodyPr anchor="t" rtlCol="false" tIns="0" lIns="0" bIns="0" rIns="0">
            <a:spAutoFit/>
          </a:bodyPr>
          <a:lstStyle/>
          <a:p>
            <a:pPr algn="just">
              <a:lnSpc>
                <a:spcPts val="3819"/>
              </a:lnSpc>
            </a:pPr>
            <a:r>
              <a:rPr lang="en-US" sz="3182">
                <a:solidFill>
                  <a:srgbClr val="000000"/>
                </a:solidFill>
                <a:latin typeface="Poppins"/>
                <a:ea typeface="Poppins"/>
                <a:cs typeface="Poppins"/>
                <a:sym typeface="Poppins"/>
              </a:rPr>
              <a:t>Śrī Kṛṣṇa menegaskan</a:t>
            </a:r>
            <a:r>
              <a:rPr lang="en-US" sz="3182">
                <a:solidFill>
                  <a:srgbClr val="000000"/>
                </a:solidFill>
                <a:latin typeface="Poppins"/>
                <a:ea typeface="Poppins"/>
                <a:cs typeface="Poppins"/>
                <a:sym typeface="Poppins"/>
              </a:rPr>
              <a:t> bahwa tanpa kete</a:t>
            </a:r>
            <a:r>
              <a:rPr lang="en-US" sz="3182">
                <a:solidFill>
                  <a:srgbClr val="000000"/>
                </a:solidFill>
                <a:latin typeface="Poppins"/>
                <a:ea typeface="Poppins"/>
                <a:cs typeface="Poppins"/>
                <a:sym typeface="Poppins"/>
              </a:rPr>
              <a:t>n</a:t>
            </a:r>
            <a:r>
              <a:rPr lang="en-US" sz="3182">
                <a:solidFill>
                  <a:srgbClr val="000000"/>
                </a:solidFill>
                <a:latin typeface="Poppins"/>
                <a:ea typeface="Poppins"/>
                <a:cs typeface="Poppins"/>
                <a:sym typeface="Poppins"/>
              </a:rPr>
              <a:t>a</a:t>
            </a:r>
            <a:r>
              <a:rPr lang="en-US" sz="3182">
                <a:solidFill>
                  <a:srgbClr val="000000"/>
                </a:solidFill>
                <a:latin typeface="Poppins"/>
                <a:ea typeface="Poppins"/>
                <a:cs typeface="Poppins"/>
                <a:sym typeface="Poppins"/>
              </a:rPr>
              <a:t>ng</a:t>
            </a:r>
            <a:r>
              <a:rPr lang="en-US" sz="3182">
                <a:solidFill>
                  <a:srgbClr val="000000"/>
                </a:solidFill>
                <a:latin typeface="Poppins"/>
                <a:ea typeface="Poppins"/>
                <a:cs typeface="Poppins"/>
                <a:sym typeface="Poppins"/>
              </a:rPr>
              <a:t>an </a:t>
            </a:r>
            <a:r>
              <a:rPr lang="en-US" sz="3182">
                <a:solidFill>
                  <a:srgbClr val="000000"/>
                </a:solidFill>
                <a:latin typeface="Poppins"/>
                <a:ea typeface="Poppins"/>
                <a:cs typeface="Poppins"/>
                <a:sym typeface="Poppins"/>
              </a:rPr>
              <a:t>batin,</a:t>
            </a:r>
            <a:r>
              <a:rPr lang="en-US" sz="3182">
                <a:solidFill>
                  <a:srgbClr val="000000"/>
                </a:solidFill>
                <a:latin typeface="Poppins"/>
                <a:ea typeface="Poppins"/>
                <a:cs typeface="Poppins"/>
                <a:sym typeface="Poppins"/>
              </a:rPr>
              <a:t> </a:t>
            </a:r>
            <a:r>
              <a:rPr lang="en-US" sz="3182">
                <a:solidFill>
                  <a:srgbClr val="000000"/>
                </a:solidFill>
                <a:latin typeface="Poppins"/>
                <a:ea typeface="Poppins"/>
                <a:cs typeface="Poppins"/>
                <a:sym typeface="Poppins"/>
              </a:rPr>
              <a:t>t</a:t>
            </a:r>
            <a:r>
              <a:rPr lang="en-US" sz="3182">
                <a:solidFill>
                  <a:srgbClr val="000000"/>
                </a:solidFill>
                <a:latin typeface="Poppins"/>
                <a:ea typeface="Poppins"/>
                <a:cs typeface="Poppins"/>
                <a:sym typeface="Poppins"/>
              </a:rPr>
              <a:t>i</a:t>
            </a:r>
            <a:r>
              <a:rPr lang="en-US" sz="3182">
                <a:solidFill>
                  <a:srgbClr val="000000"/>
                </a:solidFill>
                <a:latin typeface="Poppins"/>
                <a:ea typeface="Poppins"/>
                <a:cs typeface="Poppins"/>
                <a:sym typeface="Poppins"/>
              </a:rPr>
              <a:t>dak mu</a:t>
            </a:r>
            <a:r>
              <a:rPr lang="en-US" sz="3182">
                <a:solidFill>
                  <a:srgbClr val="000000"/>
                </a:solidFill>
                <a:latin typeface="Poppins"/>
                <a:ea typeface="Poppins"/>
                <a:cs typeface="Poppins"/>
                <a:sym typeface="Poppins"/>
              </a:rPr>
              <a:t>ng</a:t>
            </a:r>
            <a:r>
              <a:rPr lang="en-US" sz="3182">
                <a:solidFill>
                  <a:srgbClr val="000000"/>
                </a:solidFill>
                <a:latin typeface="Poppins"/>
                <a:ea typeface="Poppins"/>
                <a:cs typeface="Poppins"/>
                <a:sym typeface="Poppins"/>
              </a:rPr>
              <a:t>k</a:t>
            </a:r>
            <a:r>
              <a:rPr lang="en-US" sz="3182">
                <a:solidFill>
                  <a:srgbClr val="000000"/>
                </a:solidFill>
                <a:latin typeface="Poppins"/>
                <a:ea typeface="Poppins"/>
                <a:cs typeface="Poppins"/>
                <a:sym typeface="Poppins"/>
              </a:rPr>
              <a:t>in </a:t>
            </a:r>
            <a:r>
              <a:rPr lang="en-US" sz="3182">
                <a:solidFill>
                  <a:srgbClr val="000000"/>
                </a:solidFill>
                <a:latin typeface="Poppins"/>
                <a:ea typeface="Poppins"/>
                <a:cs typeface="Poppins"/>
                <a:sym typeface="Poppins"/>
              </a:rPr>
              <a:t>ada</a:t>
            </a:r>
            <a:r>
              <a:rPr lang="en-US" sz="3182">
                <a:solidFill>
                  <a:srgbClr val="000000"/>
                </a:solidFill>
                <a:latin typeface="Poppins"/>
                <a:ea typeface="Poppins"/>
                <a:cs typeface="Poppins"/>
                <a:sym typeface="Poppins"/>
              </a:rPr>
              <a:t> ke</a:t>
            </a:r>
            <a:r>
              <a:rPr lang="en-US" sz="3182">
                <a:solidFill>
                  <a:srgbClr val="000000"/>
                </a:solidFill>
                <a:latin typeface="Poppins"/>
                <a:ea typeface="Poppins"/>
                <a:cs typeface="Poppins"/>
                <a:sym typeface="Poppins"/>
              </a:rPr>
              <a:t>b</a:t>
            </a:r>
            <a:r>
              <a:rPr lang="en-US" sz="3182">
                <a:solidFill>
                  <a:srgbClr val="000000"/>
                </a:solidFill>
                <a:latin typeface="Poppins"/>
                <a:ea typeface="Poppins"/>
                <a:cs typeface="Poppins"/>
                <a:sym typeface="Poppins"/>
              </a:rPr>
              <a:t>aha</a:t>
            </a:r>
            <a:r>
              <a:rPr lang="en-US" sz="3182">
                <a:solidFill>
                  <a:srgbClr val="000000"/>
                </a:solidFill>
                <a:latin typeface="Poppins"/>
                <a:ea typeface="Poppins"/>
                <a:cs typeface="Poppins"/>
                <a:sym typeface="Poppins"/>
              </a:rPr>
              <a:t>giaa</a:t>
            </a:r>
            <a:r>
              <a:rPr lang="en-US" sz="3182">
                <a:solidFill>
                  <a:srgbClr val="000000"/>
                </a:solidFill>
                <a:latin typeface="Poppins"/>
                <a:ea typeface="Poppins"/>
                <a:cs typeface="Poppins"/>
                <a:sym typeface="Poppins"/>
              </a:rPr>
              <a:t>n </a:t>
            </a:r>
            <a:r>
              <a:rPr lang="en-US" sz="3182">
                <a:solidFill>
                  <a:srgbClr val="000000"/>
                </a:solidFill>
                <a:latin typeface="Poppins"/>
                <a:ea typeface="Poppins"/>
                <a:cs typeface="Poppins"/>
                <a:sym typeface="Poppins"/>
              </a:rPr>
              <a:t>sejati:</a:t>
            </a:r>
          </a:p>
          <a:p>
            <a:pPr algn="just">
              <a:lnSpc>
                <a:spcPts val="3819"/>
              </a:lnSpc>
            </a:pPr>
          </a:p>
          <a:p>
            <a:pPr algn="just" marL="687184" indent="-343592" lvl="1">
              <a:lnSpc>
                <a:spcPts val="3819"/>
              </a:lnSpc>
              <a:buFont typeface="Arial"/>
              <a:buChar char="•"/>
            </a:pPr>
            <a:r>
              <a:rPr lang="en-US" b="true" sz="3182">
                <a:solidFill>
                  <a:srgbClr val="000000"/>
                </a:solidFill>
                <a:latin typeface="Poppins Bold"/>
                <a:ea typeface="Poppins Bold"/>
                <a:cs typeface="Poppins Bold"/>
                <a:sym typeface="Poppins Bold"/>
              </a:rPr>
              <a:t>“Tanpa</a:t>
            </a:r>
            <a:r>
              <a:rPr lang="en-US" b="true" sz="3182">
                <a:solidFill>
                  <a:srgbClr val="000000"/>
                </a:solidFill>
                <a:latin typeface="Poppins Bold"/>
                <a:ea typeface="Poppins Bold"/>
                <a:cs typeface="Poppins Bold"/>
                <a:sym typeface="Poppins Bold"/>
              </a:rPr>
              <a:t> ke</a:t>
            </a:r>
            <a:r>
              <a:rPr lang="en-US" b="true" sz="3182">
                <a:solidFill>
                  <a:srgbClr val="000000"/>
                </a:solidFill>
                <a:latin typeface="Poppins Bold"/>
                <a:ea typeface="Poppins Bold"/>
                <a:cs typeface="Poppins Bold"/>
                <a:sym typeface="Poppins Bold"/>
              </a:rPr>
              <a:t>te</a:t>
            </a:r>
            <a:r>
              <a:rPr lang="en-US" b="true" sz="3182">
                <a:solidFill>
                  <a:srgbClr val="000000"/>
                </a:solidFill>
                <a:latin typeface="Poppins Bold"/>
                <a:ea typeface="Poppins Bold"/>
                <a:cs typeface="Poppins Bold"/>
                <a:sym typeface="Poppins Bold"/>
              </a:rPr>
              <a:t>n</a:t>
            </a:r>
            <a:r>
              <a:rPr lang="en-US" b="true" sz="3182">
                <a:solidFill>
                  <a:srgbClr val="000000"/>
                </a:solidFill>
                <a:latin typeface="Poppins Bold"/>
                <a:ea typeface="Poppins Bold"/>
                <a:cs typeface="Poppins Bold"/>
                <a:sym typeface="Poppins Bold"/>
              </a:rPr>
              <a:t>a</a:t>
            </a:r>
            <a:r>
              <a:rPr lang="en-US" b="true" sz="3182">
                <a:solidFill>
                  <a:srgbClr val="000000"/>
                </a:solidFill>
                <a:latin typeface="Poppins Bold"/>
                <a:ea typeface="Poppins Bold"/>
                <a:cs typeface="Poppins Bold"/>
                <a:sym typeface="Poppins Bold"/>
              </a:rPr>
              <a:t>ngan</a:t>
            </a:r>
            <a:r>
              <a:rPr lang="en-US" b="true" sz="3182">
                <a:solidFill>
                  <a:srgbClr val="000000"/>
                </a:solidFill>
                <a:latin typeface="Poppins Bold"/>
                <a:ea typeface="Poppins Bold"/>
                <a:cs typeface="Poppins Bold"/>
                <a:sym typeface="Poppins Bold"/>
              </a:rPr>
              <a:t>,</a:t>
            </a:r>
            <a:r>
              <a:rPr lang="en-US" b="true" sz="3182">
                <a:solidFill>
                  <a:srgbClr val="000000"/>
                </a:solidFill>
                <a:latin typeface="Poppins Bold"/>
                <a:ea typeface="Poppins Bold"/>
                <a:cs typeface="Poppins Bold"/>
                <a:sym typeface="Poppins Bold"/>
              </a:rPr>
              <a:t> </a:t>
            </a:r>
            <a:r>
              <a:rPr lang="en-US" b="true" sz="3182">
                <a:solidFill>
                  <a:srgbClr val="000000"/>
                </a:solidFill>
                <a:latin typeface="Poppins Bold"/>
                <a:ea typeface="Poppins Bold"/>
                <a:cs typeface="Poppins Bold"/>
                <a:sym typeface="Poppins Bold"/>
              </a:rPr>
              <a:t>t</a:t>
            </a:r>
            <a:r>
              <a:rPr lang="en-US" b="true" sz="3182">
                <a:solidFill>
                  <a:srgbClr val="000000"/>
                </a:solidFill>
                <a:latin typeface="Poppins Bold"/>
                <a:ea typeface="Poppins Bold"/>
                <a:cs typeface="Poppins Bold"/>
                <a:sym typeface="Poppins Bold"/>
              </a:rPr>
              <a:t>i</a:t>
            </a:r>
            <a:r>
              <a:rPr lang="en-US" b="true" sz="3182">
                <a:solidFill>
                  <a:srgbClr val="000000"/>
                </a:solidFill>
                <a:latin typeface="Poppins Bold"/>
                <a:ea typeface="Poppins Bold"/>
                <a:cs typeface="Poppins Bold"/>
                <a:sym typeface="Poppins Bold"/>
              </a:rPr>
              <a:t>d</a:t>
            </a:r>
            <a:r>
              <a:rPr lang="en-US" b="true" sz="3182">
                <a:solidFill>
                  <a:srgbClr val="000000"/>
                </a:solidFill>
                <a:latin typeface="Poppins Bold"/>
                <a:ea typeface="Poppins Bold"/>
                <a:cs typeface="Poppins Bold"/>
                <a:sym typeface="Poppins Bold"/>
              </a:rPr>
              <a:t>a</a:t>
            </a:r>
            <a:r>
              <a:rPr lang="en-US" b="true" sz="3182">
                <a:solidFill>
                  <a:srgbClr val="000000"/>
                </a:solidFill>
                <a:latin typeface="Poppins Bold"/>
                <a:ea typeface="Poppins Bold"/>
                <a:cs typeface="Poppins Bold"/>
                <a:sym typeface="Poppins Bold"/>
              </a:rPr>
              <a:t>k</a:t>
            </a:r>
            <a:r>
              <a:rPr lang="en-US" b="true" sz="3182">
                <a:solidFill>
                  <a:srgbClr val="000000"/>
                </a:solidFill>
                <a:latin typeface="Poppins Bold"/>
                <a:ea typeface="Poppins Bold"/>
                <a:cs typeface="Poppins Bold"/>
                <a:sym typeface="Poppins Bold"/>
              </a:rPr>
              <a:t> a</a:t>
            </a:r>
            <a:r>
              <a:rPr lang="en-US" b="true" sz="3182">
                <a:solidFill>
                  <a:srgbClr val="000000"/>
                </a:solidFill>
                <a:latin typeface="Poppins Bold"/>
                <a:ea typeface="Poppins Bold"/>
                <a:cs typeface="Poppins Bold"/>
                <a:sym typeface="Poppins Bold"/>
              </a:rPr>
              <a:t>d</a:t>
            </a:r>
            <a:r>
              <a:rPr lang="en-US" b="true" sz="3182">
                <a:solidFill>
                  <a:srgbClr val="000000"/>
                </a:solidFill>
                <a:latin typeface="Poppins Bold"/>
                <a:ea typeface="Poppins Bold"/>
                <a:cs typeface="Poppins Bold"/>
                <a:sym typeface="Poppins Bold"/>
              </a:rPr>
              <a:t>a ke</a:t>
            </a:r>
            <a:r>
              <a:rPr lang="en-US" b="true" sz="3182">
                <a:solidFill>
                  <a:srgbClr val="000000"/>
                </a:solidFill>
                <a:latin typeface="Poppins Bold"/>
                <a:ea typeface="Poppins Bold"/>
                <a:cs typeface="Poppins Bold"/>
                <a:sym typeface="Poppins Bold"/>
              </a:rPr>
              <a:t>ba</a:t>
            </a:r>
            <a:r>
              <a:rPr lang="en-US" b="true" sz="3182">
                <a:solidFill>
                  <a:srgbClr val="000000"/>
                </a:solidFill>
                <a:latin typeface="Poppins Bold"/>
                <a:ea typeface="Poppins Bold"/>
                <a:cs typeface="Poppins Bold"/>
                <a:sym typeface="Poppins Bold"/>
              </a:rPr>
              <a:t>ha</a:t>
            </a:r>
            <a:r>
              <a:rPr lang="en-US" b="true" sz="3182">
                <a:solidFill>
                  <a:srgbClr val="000000"/>
                </a:solidFill>
                <a:latin typeface="Poppins Bold"/>
                <a:ea typeface="Poppins Bold"/>
                <a:cs typeface="Poppins Bold"/>
                <a:sym typeface="Poppins Bold"/>
              </a:rPr>
              <a:t>gia</a:t>
            </a:r>
            <a:r>
              <a:rPr lang="en-US" b="true" sz="3182">
                <a:solidFill>
                  <a:srgbClr val="000000"/>
                </a:solidFill>
                <a:latin typeface="Poppins Bold"/>
                <a:ea typeface="Poppins Bold"/>
                <a:cs typeface="Poppins Bold"/>
                <a:sym typeface="Poppins Bold"/>
              </a:rPr>
              <a:t>an</a:t>
            </a:r>
            <a:r>
              <a:rPr lang="en-US" b="true" sz="3182">
                <a:solidFill>
                  <a:srgbClr val="000000"/>
                </a:solidFill>
                <a:latin typeface="Poppins Bold"/>
                <a:ea typeface="Poppins Bold"/>
                <a:cs typeface="Poppins Bold"/>
                <a:sym typeface="Poppins Bold"/>
              </a:rPr>
              <a:t>.”</a:t>
            </a:r>
            <a:r>
              <a:rPr lang="en-US" sz="3182">
                <a:solidFill>
                  <a:srgbClr val="000000"/>
                </a:solidFill>
                <a:latin typeface="Poppins"/>
                <a:ea typeface="Poppins"/>
                <a:cs typeface="Poppins"/>
                <a:sym typeface="Poppins"/>
              </a:rPr>
              <a:t> (BG</a:t>
            </a:r>
            <a:r>
              <a:rPr lang="en-US" sz="3182">
                <a:solidFill>
                  <a:srgbClr val="000000"/>
                </a:solidFill>
                <a:latin typeface="Poppins"/>
                <a:ea typeface="Poppins"/>
                <a:cs typeface="Poppins"/>
                <a:sym typeface="Poppins"/>
              </a:rPr>
              <a:t> </a:t>
            </a:r>
            <a:r>
              <a:rPr lang="en-US" sz="3182">
                <a:solidFill>
                  <a:srgbClr val="000000"/>
                </a:solidFill>
                <a:latin typeface="Poppins"/>
                <a:ea typeface="Poppins"/>
                <a:cs typeface="Poppins"/>
                <a:sym typeface="Poppins"/>
              </a:rPr>
              <a:t>2.66)</a:t>
            </a:r>
          </a:p>
          <a:p>
            <a:pPr algn="just">
              <a:lnSpc>
                <a:spcPts val="3819"/>
              </a:lnSpc>
            </a:pPr>
          </a:p>
          <a:p>
            <a:pPr algn="just">
              <a:lnSpc>
                <a:spcPts val="3819"/>
              </a:lnSpc>
            </a:pPr>
            <a:r>
              <a:rPr lang="en-US" sz="3182">
                <a:solidFill>
                  <a:srgbClr val="000000"/>
                </a:solidFill>
                <a:latin typeface="Poppins"/>
                <a:ea typeface="Poppins"/>
                <a:cs typeface="Poppins"/>
                <a:sym typeface="Poppins"/>
              </a:rPr>
              <a:t>P</a:t>
            </a:r>
            <a:r>
              <a:rPr lang="en-US" sz="3182">
                <a:solidFill>
                  <a:srgbClr val="000000"/>
                </a:solidFill>
                <a:latin typeface="Poppins"/>
                <a:ea typeface="Poppins"/>
                <a:cs typeface="Poppins"/>
                <a:sym typeface="Poppins"/>
              </a:rPr>
              <a:t>esan </a:t>
            </a:r>
            <a:r>
              <a:rPr lang="en-US" sz="3182">
                <a:solidFill>
                  <a:srgbClr val="000000"/>
                </a:solidFill>
                <a:latin typeface="Poppins"/>
                <a:ea typeface="Poppins"/>
                <a:cs typeface="Poppins"/>
                <a:sym typeface="Poppins"/>
              </a:rPr>
              <a:t>ini</a:t>
            </a:r>
            <a:r>
              <a:rPr lang="en-US" sz="3182">
                <a:solidFill>
                  <a:srgbClr val="000000"/>
                </a:solidFill>
                <a:latin typeface="Poppins"/>
                <a:ea typeface="Poppins"/>
                <a:cs typeface="Poppins"/>
                <a:sym typeface="Poppins"/>
              </a:rPr>
              <a:t> </a:t>
            </a:r>
            <a:r>
              <a:rPr lang="en-US" sz="3182">
                <a:solidFill>
                  <a:srgbClr val="000000"/>
                </a:solidFill>
                <a:latin typeface="Poppins"/>
                <a:ea typeface="Poppins"/>
                <a:cs typeface="Poppins"/>
                <a:sym typeface="Poppins"/>
              </a:rPr>
              <a:t>b</a:t>
            </a:r>
            <a:r>
              <a:rPr lang="en-US" sz="3182">
                <a:solidFill>
                  <a:srgbClr val="000000"/>
                </a:solidFill>
                <a:latin typeface="Poppins"/>
                <a:ea typeface="Poppins"/>
                <a:cs typeface="Poppins"/>
                <a:sym typeface="Poppins"/>
              </a:rPr>
              <a:t>er</a:t>
            </a:r>
            <a:r>
              <a:rPr lang="en-US" sz="3182">
                <a:solidFill>
                  <a:srgbClr val="000000"/>
                </a:solidFill>
                <a:latin typeface="Poppins"/>
                <a:ea typeface="Poppins"/>
                <a:cs typeface="Poppins"/>
                <a:sym typeface="Poppins"/>
              </a:rPr>
              <a:t>ko</a:t>
            </a:r>
            <a:r>
              <a:rPr lang="en-US" sz="3182">
                <a:solidFill>
                  <a:srgbClr val="000000"/>
                </a:solidFill>
                <a:latin typeface="Poppins"/>
                <a:ea typeface="Poppins"/>
                <a:cs typeface="Poppins"/>
                <a:sym typeface="Poppins"/>
              </a:rPr>
              <a:t>r</a:t>
            </a:r>
            <a:r>
              <a:rPr lang="en-US" sz="3182">
                <a:solidFill>
                  <a:srgbClr val="000000"/>
                </a:solidFill>
                <a:latin typeface="Poppins"/>
                <a:ea typeface="Poppins"/>
                <a:cs typeface="Poppins"/>
                <a:sym typeface="Poppins"/>
              </a:rPr>
              <a:t>e</a:t>
            </a:r>
            <a:r>
              <a:rPr lang="en-US" sz="3182">
                <a:solidFill>
                  <a:srgbClr val="000000"/>
                </a:solidFill>
                <a:latin typeface="Poppins"/>
                <a:ea typeface="Poppins"/>
                <a:cs typeface="Poppins"/>
                <a:sym typeface="Poppins"/>
              </a:rPr>
              <a:t>lasi langsung dengan kisah Mitraw</a:t>
            </a:r>
            <a:r>
              <a:rPr lang="en-US" sz="3182">
                <a:solidFill>
                  <a:srgbClr val="000000"/>
                </a:solidFill>
                <a:latin typeface="Poppins"/>
                <a:ea typeface="Poppins"/>
                <a:cs typeface="Poppins"/>
                <a:sym typeface="Poppins"/>
              </a:rPr>
              <a:t>an. Kedam</a:t>
            </a:r>
            <a:r>
              <a:rPr lang="en-US" sz="3182">
                <a:solidFill>
                  <a:srgbClr val="000000"/>
                </a:solidFill>
                <a:latin typeface="Poppins"/>
                <a:ea typeface="Poppins"/>
                <a:cs typeface="Poppins"/>
                <a:sym typeface="Poppins"/>
              </a:rPr>
              <a:t>aian batin yang lahir dari kesadaran Ātman memancarkan pengaruh harmonis, bah</a:t>
            </a:r>
            <a:r>
              <a:rPr lang="en-US" sz="3182">
                <a:solidFill>
                  <a:srgbClr val="000000"/>
                </a:solidFill>
                <a:latin typeface="Poppins"/>
                <a:ea typeface="Poppins"/>
                <a:cs typeface="Poppins"/>
                <a:sym typeface="Poppins"/>
              </a:rPr>
              <a:t>kan kepad</a:t>
            </a:r>
            <a:r>
              <a:rPr lang="en-US" sz="3182">
                <a:solidFill>
                  <a:srgbClr val="000000"/>
                </a:solidFill>
                <a:latin typeface="Poppins"/>
                <a:ea typeface="Poppins"/>
                <a:cs typeface="Poppins"/>
                <a:sym typeface="Poppins"/>
              </a:rPr>
              <a:t>a</a:t>
            </a:r>
            <a:r>
              <a:rPr lang="en-US" sz="3182">
                <a:solidFill>
                  <a:srgbClr val="000000"/>
                </a:solidFill>
                <a:latin typeface="Poppins"/>
                <a:ea typeface="Poppins"/>
                <a:cs typeface="Poppins"/>
                <a:sym typeface="Poppins"/>
              </a:rPr>
              <a:t> m</a:t>
            </a:r>
            <a:r>
              <a:rPr lang="en-US" sz="3182">
                <a:solidFill>
                  <a:srgbClr val="000000"/>
                </a:solidFill>
                <a:latin typeface="Poppins"/>
                <a:ea typeface="Poppins"/>
                <a:cs typeface="Poppins"/>
                <a:sym typeface="Poppins"/>
              </a:rPr>
              <a:t>akhluk lain. Inilah makna spiritual dari kehidupan y</a:t>
            </a:r>
            <a:r>
              <a:rPr lang="en-US" sz="3182">
                <a:solidFill>
                  <a:srgbClr val="000000"/>
                </a:solidFill>
                <a:latin typeface="Poppins"/>
                <a:ea typeface="Poppins"/>
                <a:cs typeface="Poppins"/>
                <a:sym typeface="Poppins"/>
              </a:rPr>
              <a:t>ang selaras dengan kosmos</a:t>
            </a:r>
            <a:r>
              <a:rPr lang="en-US" sz="3182">
                <a:solidFill>
                  <a:srgbClr val="000000"/>
                </a:solidFill>
                <a:latin typeface="Poppins"/>
                <a:ea typeface="Poppins"/>
                <a:cs typeface="Poppins"/>
                <a:sym typeface="Poppins"/>
              </a:rPr>
              <a:t>.</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11947481" cy="1227242"/>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6. Kedamaian sebagai Prasyarat Kebahagiaan Sejati (Sloka 64–66)</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2076571"/>
            <a:ext cx="11591926" cy="5743575"/>
          </a:xfrm>
          <a:prstGeom prst="rect">
            <a:avLst/>
          </a:prstGeom>
        </p:spPr>
        <p:txBody>
          <a:bodyPr anchor="t" rtlCol="false" tIns="0" lIns="0" bIns="0" rIns="0">
            <a:spAutoFit/>
          </a:bodyPr>
          <a:lstStyle/>
          <a:p>
            <a:pPr algn="just">
              <a:lnSpc>
                <a:spcPts val="3819"/>
              </a:lnSpc>
            </a:pPr>
            <a:r>
              <a:rPr lang="en-US" sz="3182">
                <a:solidFill>
                  <a:srgbClr val="000000"/>
                </a:solidFill>
                <a:latin typeface="Poppins"/>
                <a:ea typeface="Poppins"/>
                <a:cs typeface="Poppins"/>
                <a:sym typeface="Poppins"/>
              </a:rPr>
              <a:t>Sloka 67–70 menegaskan</a:t>
            </a:r>
            <a:r>
              <a:rPr lang="en-US" sz="3182">
                <a:solidFill>
                  <a:srgbClr val="000000"/>
                </a:solidFill>
                <a:latin typeface="Poppins"/>
                <a:ea typeface="Poppins"/>
                <a:cs typeface="Poppins"/>
                <a:sym typeface="Poppins"/>
              </a:rPr>
              <a:t> bahaya indra ya</a:t>
            </a:r>
            <a:r>
              <a:rPr lang="en-US" sz="3182">
                <a:solidFill>
                  <a:srgbClr val="000000"/>
                </a:solidFill>
                <a:latin typeface="Poppins"/>
                <a:ea typeface="Poppins"/>
                <a:cs typeface="Poppins"/>
                <a:sym typeface="Poppins"/>
              </a:rPr>
              <a:t>ng</a:t>
            </a:r>
            <a:r>
              <a:rPr lang="en-US" sz="3182">
                <a:solidFill>
                  <a:srgbClr val="000000"/>
                </a:solidFill>
                <a:latin typeface="Poppins"/>
                <a:ea typeface="Poppins"/>
                <a:cs typeface="Poppins"/>
                <a:sym typeface="Poppins"/>
              </a:rPr>
              <a:t> </a:t>
            </a:r>
            <a:r>
              <a:rPr lang="en-US" sz="3182">
                <a:solidFill>
                  <a:srgbClr val="000000"/>
                </a:solidFill>
                <a:latin typeface="Poppins"/>
                <a:ea typeface="Poppins"/>
                <a:cs typeface="Poppins"/>
                <a:sym typeface="Poppins"/>
              </a:rPr>
              <a:t>tidak</a:t>
            </a:r>
            <a:r>
              <a:rPr lang="en-US" sz="3182">
                <a:solidFill>
                  <a:srgbClr val="000000"/>
                </a:solidFill>
                <a:latin typeface="Poppins"/>
                <a:ea typeface="Poppins"/>
                <a:cs typeface="Poppins"/>
                <a:sym typeface="Poppins"/>
              </a:rPr>
              <a:t> </a:t>
            </a:r>
            <a:r>
              <a:rPr lang="en-US" sz="3182">
                <a:solidFill>
                  <a:srgbClr val="000000"/>
                </a:solidFill>
                <a:latin typeface="Poppins"/>
                <a:ea typeface="Poppins"/>
                <a:cs typeface="Poppins"/>
                <a:sym typeface="Poppins"/>
              </a:rPr>
              <a:t>terkendali, namu</a:t>
            </a:r>
            <a:r>
              <a:rPr lang="en-US" sz="3182">
                <a:solidFill>
                  <a:srgbClr val="000000"/>
                </a:solidFill>
                <a:latin typeface="Poppins"/>
                <a:ea typeface="Poppins"/>
                <a:cs typeface="Poppins"/>
                <a:sym typeface="Poppins"/>
              </a:rPr>
              <a:t>n jug</a:t>
            </a:r>
            <a:r>
              <a:rPr lang="en-US" sz="3182">
                <a:solidFill>
                  <a:srgbClr val="000000"/>
                </a:solidFill>
                <a:latin typeface="Poppins"/>
                <a:ea typeface="Poppins"/>
                <a:cs typeface="Poppins"/>
                <a:sym typeface="Poppins"/>
              </a:rPr>
              <a:t>a</a:t>
            </a:r>
            <a:r>
              <a:rPr lang="en-US" sz="3182">
                <a:solidFill>
                  <a:srgbClr val="000000"/>
                </a:solidFill>
                <a:latin typeface="Poppins"/>
                <a:ea typeface="Poppins"/>
                <a:cs typeface="Poppins"/>
                <a:sym typeface="Poppins"/>
              </a:rPr>
              <a:t> menggam</a:t>
            </a:r>
            <a:r>
              <a:rPr lang="en-US" sz="3182">
                <a:solidFill>
                  <a:srgbClr val="000000"/>
                </a:solidFill>
                <a:latin typeface="Poppins"/>
                <a:ea typeface="Poppins"/>
                <a:cs typeface="Poppins"/>
                <a:sym typeface="Poppins"/>
              </a:rPr>
              <a:t>b</a:t>
            </a:r>
            <a:r>
              <a:rPr lang="en-US" sz="3182">
                <a:solidFill>
                  <a:srgbClr val="000000"/>
                </a:solidFill>
                <a:latin typeface="Poppins"/>
                <a:ea typeface="Poppins"/>
                <a:cs typeface="Poppins"/>
                <a:sym typeface="Poppins"/>
              </a:rPr>
              <a:t>arkan </a:t>
            </a:r>
            <a:r>
              <a:rPr lang="en-US" sz="3182">
                <a:solidFill>
                  <a:srgbClr val="000000"/>
                </a:solidFill>
                <a:latin typeface="Poppins"/>
                <a:ea typeface="Poppins"/>
                <a:cs typeface="Poppins"/>
                <a:sym typeface="Poppins"/>
              </a:rPr>
              <a:t>ideal ma</a:t>
            </a:r>
            <a:r>
              <a:rPr lang="en-US" sz="3182">
                <a:solidFill>
                  <a:srgbClr val="000000"/>
                </a:solidFill>
                <a:latin typeface="Poppins"/>
                <a:ea typeface="Poppins"/>
                <a:cs typeface="Poppins"/>
                <a:sym typeface="Poppins"/>
              </a:rPr>
              <a:t>nusia </a:t>
            </a:r>
            <a:r>
              <a:rPr lang="en-US" sz="3182">
                <a:solidFill>
                  <a:srgbClr val="000000"/>
                </a:solidFill>
                <a:latin typeface="Poppins"/>
                <a:ea typeface="Poppins"/>
                <a:cs typeface="Poppins"/>
                <a:sym typeface="Poppins"/>
              </a:rPr>
              <a:t>sadar:</a:t>
            </a:r>
          </a:p>
          <a:p>
            <a:pPr algn="just">
              <a:lnSpc>
                <a:spcPts val="3819"/>
              </a:lnSpc>
            </a:pPr>
          </a:p>
          <a:p>
            <a:pPr algn="just" marL="687184" indent="-343592" lvl="1">
              <a:lnSpc>
                <a:spcPts val="3819"/>
              </a:lnSpc>
              <a:buFont typeface="Arial"/>
              <a:buChar char="•"/>
            </a:pPr>
            <a:r>
              <a:rPr lang="en-US" b="true" sz="3182">
                <a:solidFill>
                  <a:srgbClr val="000000"/>
                </a:solidFill>
                <a:latin typeface="Poppins Bold"/>
                <a:ea typeface="Poppins Bold"/>
                <a:cs typeface="Poppins Bold"/>
                <a:sym typeface="Poppins Bold"/>
              </a:rPr>
              <a:t>“S</a:t>
            </a:r>
            <a:r>
              <a:rPr lang="en-US" b="true" sz="3182">
                <a:solidFill>
                  <a:srgbClr val="000000"/>
                </a:solidFill>
                <a:latin typeface="Poppins Bold"/>
                <a:ea typeface="Poppins Bold"/>
                <a:cs typeface="Poppins Bold"/>
                <a:sym typeface="Poppins Bold"/>
              </a:rPr>
              <a:t>ep</a:t>
            </a:r>
            <a:r>
              <a:rPr lang="en-US" b="true" sz="3182">
                <a:solidFill>
                  <a:srgbClr val="000000"/>
                </a:solidFill>
                <a:latin typeface="Poppins Bold"/>
                <a:ea typeface="Poppins Bold"/>
                <a:cs typeface="Poppins Bold"/>
                <a:sym typeface="Poppins Bold"/>
              </a:rPr>
              <a:t>ert</a:t>
            </a:r>
            <a:r>
              <a:rPr lang="en-US" b="true" sz="3182">
                <a:solidFill>
                  <a:srgbClr val="000000"/>
                </a:solidFill>
                <a:latin typeface="Poppins Bold"/>
                <a:ea typeface="Poppins Bold"/>
                <a:cs typeface="Poppins Bold"/>
                <a:sym typeface="Poppins Bold"/>
              </a:rPr>
              <a:t>i samu</a:t>
            </a:r>
            <a:r>
              <a:rPr lang="en-US" b="true" sz="3182">
                <a:solidFill>
                  <a:srgbClr val="000000"/>
                </a:solidFill>
                <a:latin typeface="Poppins Bold"/>
                <a:ea typeface="Poppins Bold"/>
                <a:cs typeface="Poppins Bold"/>
                <a:sym typeface="Poppins Bold"/>
              </a:rPr>
              <a:t>dr</a:t>
            </a:r>
            <a:r>
              <a:rPr lang="en-US" b="true" sz="3182">
                <a:solidFill>
                  <a:srgbClr val="000000"/>
                </a:solidFill>
                <a:latin typeface="Poppins Bold"/>
                <a:ea typeface="Poppins Bold"/>
                <a:cs typeface="Poppins Bold"/>
                <a:sym typeface="Poppins Bold"/>
              </a:rPr>
              <a:t>a yang</a:t>
            </a:r>
            <a:r>
              <a:rPr lang="en-US" b="true" sz="3182">
                <a:solidFill>
                  <a:srgbClr val="000000"/>
                </a:solidFill>
                <a:latin typeface="Poppins Bold"/>
                <a:ea typeface="Poppins Bold"/>
                <a:cs typeface="Poppins Bold"/>
                <a:sym typeface="Poppins Bold"/>
              </a:rPr>
              <a:t> t</a:t>
            </a:r>
            <a:r>
              <a:rPr lang="en-US" b="true" sz="3182">
                <a:solidFill>
                  <a:srgbClr val="000000"/>
                </a:solidFill>
                <a:latin typeface="Poppins Bold"/>
                <a:ea typeface="Poppins Bold"/>
                <a:cs typeface="Poppins Bold"/>
                <a:sym typeface="Poppins Bold"/>
              </a:rPr>
              <a:t>etap te</a:t>
            </a:r>
            <a:r>
              <a:rPr lang="en-US" b="true" sz="3182">
                <a:solidFill>
                  <a:srgbClr val="000000"/>
                </a:solidFill>
                <a:latin typeface="Poppins Bold"/>
                <a:ea typeface="Poppins Bold"/>
                <a:cs typeface="Poppins Bold"/>
                <a:sym typeface="Poppins Bold"/>
              </a:rPr>
              <a:t>nang</a:t>
            </a:r>
            <a:r>
              <a:rPr lang="en-US" b="true" sz="3182">
                <a:solidFill>
                  <a:srgbClr val="000000"/>
                </a:solidFill>
                <a:latin typeface="Poppins Bold"/>
                <a:ea typeface="Poppins Bold"/>
                <a:cs typeface="Poppins Bold"/>
                <a:sym typeface="Poppins Bold"/>
              </a:rPr>
              <a:t> m</a:t>
            </a:r>
            <a:r>
              <a:rPr lang="en-US" b="true" sz="3182">
                <a:solidFill>
                  <a:srgbClr val="000000"/>
                </a:solidFill>
                <a:latin typeface="Poppins Bold"/>
                <a:ea typeface="Poppins Bold"/>
                <a:cs typeface="Poppins Bold"/>
                <a:sym typeface="Poppins Bold"/>
              </a:rPr>
              <a:t>eskipun sungai-sungai mengalir ke dalamnya, demik</a:t>
            </a:r>
            <a:r>
              <a:rPr lang="en-US" b="true" sz="3182">
                <a:solidFill>
                  <a:srgbClr val="000000"/>
                </a:solidFill>
                <a:latin typeface="Poppins Bold"/>
                <a:ea typeface="Poppins Bold"/>
                <a:cs typeface="Poppins Bold"/>
                <a:sym typeface="Poppins Bold"/>
              </a:rPr>
              <a:t>ian pula orang yang tidak tergoyahkan oleh keinginan.” </a:t>
            </a:r>
            <a:r>
              <a:rPr lang="en-US" sz="3182">
                <a:solidFill>
                  <a:srgbClr val="000000"/>
                </a:solidFill>
                <a:latin typeface="Poppins"/>
                <a:ea typeface="Poppins"/>
                <a:cs typeface="Poppins"/>
                <a:sym typeface="Poppins"/>
              </a:rPr>
              <a:t>(BG 2.70)</a:t>
            </a:r>
          </a:p>
          <a:p>
            <a:pPr algn="just">
              <a:lnSpc>
                <a:spcPts val="3819"/>
              </a:lnSpc>
            </a:pPr>
          </a:p>
          <a:p>
            <a:pPr algn="just">
              <a:lnSpc>
                <a:spcPts val="3819"/>
              </a:lnSpc>
            </a:pPr>
            <a:r>
              <a:rPr lang="en-US" sz="3182">
                <a:solidFill>
                  <a:srgbClr val="000000"/>
                </a:solidFill>
                <a:latin typeface="Poppins"/>
                <a:ea typeface="Poppins"/>
                <a:cs typeface="Poppins"/>
                <a:sym typeface="Poppins"/>
              </a:rPr>
              <a:t>Metafora ini menunjukkan bahw</a:t>
            </a:r>
            <a:r>
              <a:rPr lang="en-US" sz="3182">
                <a:solidFill>
                  <a:srgbClr val="000000"/>
                </a:solidFill>
                <a:latin typeface="Poppins"/>
                <a:ea typeface="Poppins"/>
                <a:cs typeface="Poppins"/>
                <a:sym typeface="Poppins"/>
              </a:rPr>
              <a:t>a kesad</a:t>
            </a:r>
            <a:r>
              <a:rPr lang="en-US" sz="3182">
                <a:solidFill>
                  <a:srgbClr val="000000"/>
                </a:solidFill>
                <a:latin typeface="Poppins"/>
                <a:ea typeface="Poppins"/>
                <a:cs typeface="Poppins"/>
                <a:sym typeface="Poppins"/>
              </a:rPr>
              <a:t>aran</a:t>
            </a:r>
            <a:r>
              <a:rPr lang="en-US" sz="3182">
                <a:solidFill>
                  <a:srgbClr val="000000"/>
                </a:solidFill>
                <a:latin typeface="Poppins"/>
                <a:ea typeface="Poppins"/>
                <a:cs typeface="Poppins"/>
                <a:sym typeface="Poppins"/>
              </a:rPr>
              <a:t> spiritu</a:t>
            </a:r>
            <a:r>
              <a:rPr lang="en-US" sz="3182">
                <a:solidFill>
                  <a:srgbClr val="000000"/>
                </a:solidFill>
                <a:latin typeface="Poppins"/>
                <a:ea typeface="Poppins"/>
                <a:cs typeface="Poppins"/>
                <a:sym typeface="Poppins"/>
              </a:rPr>
              <a:t>al bukan penolakan dunia, melainkan kapasitas batin y</a:t>
            </a:r>
            <a:r>
              <a:rPr lang="en-US" sz="3182">
                <a:solidFill>
                  <a:srgbClr val="000000"/>
                </a:solidFill>
                <a:latin typeface="Poppins"/>
                <a:ea typeface="Poppins"/>
                <a:cs typeface="Poppins"/>
                <a:sym typeface="Poppins"/>
              </a:rPr>
              <a:t>ang luas dan stabil</a:t>
            </a:r>
            <a:r>
              <a:rPr lang="en-US" sz="3182">
                <a:solidFill>
                  <a:srgbClr val="000000"/>
                </a:solidFill>
                <a:latin typeface="Poppins"/>
                <a:ea typeface="Poppins"/>
                <a:cs typeface="Poppins"/>
                <a:sym typeface="Poppins"/>
              </a:rPr>
              <a:t>.</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11947481" cy="1227242"/>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7. Manusia Sadar di Tengah Dunia: Melampaui Arus Keinginan (Sloka 67–70)</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2067046"/>
            <a:ext cx="11582339" cy="5610225"/>
          </a:xfrm>
          <a:prstGeom prst="rect">
            <a:avLst/>
          </a:prstGeom>
        </p:spPr>
        <p:txBody>
          <a:bodyPr anchor="t" rtlCol="false" tIns="0" lIns="0" bIns="0" rIns="0">
            <a:spAutoFit/>
          </a:bodyPr>
          <a:lstStyle/>
          <a:p>
            <a:pPr algn="just">
              <a:lnSpc>
                <a:spcPts val="3418"/>
              </a:lnSpc>
            </a:pPr>
            <a:r>
              <a:rPr lang="en-US" sz="2848">
                <a:solidFill>
                  <a:srgbClr val="000000"/>
                </a:solidFill>
                <a:latin typeface="Poppins"/>
                <a:ea typeface="Poppins"/>
                <a:cs typeface="Poppins"/>
                <a:sym typeface="Poppins"/>
              </a:rPr>
              <a:t>Bab II mencapai klimaks</a:t>
            </a:r>
            <a:r>
              <a:rPr lang="en-US" sz="2848">
                <a:solidFill>
                  <a:srgbClr val="000000"/>
                </a:solidFill>
                <a:latin typeface="Poppins"/>
                <a:ea typeface="Poppins"/>
                <a:cs typeface="Poppins"/>
                <a:sym typeface="Poppins"/>
              </a:rPr>
              <a:t> pada sloka 71–72. Di sini, Śrī Kṛṣṇa me</a:t>
            </a:r>
            <a:r>
              <a:rPr lang="en-US" sz="2848">
                <a:solidFill>
                  <a:srgbClr val="000000"/>
                </a:solidFill>
                <a:latin typeface="Poppins"/>
                <a:ea typeface="Poppins"/>
                <a:cs typeface="Poppins"/>
                <a:sym typeface="Poppins"/>
              </a:rPr>
              <a:t>nyebut</a:t>
            </a:r>
            <a:r>
              <a:rPr lang="en-US" sz="2848">
                <a:solidFill>
                  <a:srgbClr val="000000"/>
                </a:solidFill>
                <a:latin typeface="Poppins"/>
                <a:ea typeface="Poppins"/>
                <a:cs typeface="Poppins"/>
                <a:sym typeface="Poppins"/>
              </a:rPr>
              <a:t> </a:t>
            </a:r>
            <a:r>
              <a:rPr lang="en-US" sz="2848">
                <a:solidFill>
                  <a:srgbClr val="000000"/>
                </a:solidFill>
                <a:latin typeface="Poppins"/>
                <a:ea typeface="Poppins"/>
                <a:cs typeface="Poppins"/>
                <a:sym typeface="Poppins"/>
              </a:rPr>
              <a:t>kondisi terti</a:t>
            </a:r>
            <a:r>
              <a:rPr lang="en-US" sz="2848">
                <a:solidFill>
                  <a:srgbClr val="000000"/>
                </a:solidFill>
                <a:latin typeface="Poppins"/>
                <a:ea typeface="Poppins"/>
                <a:cs typeface="Poppins"/>
                <a:sym typeface="Poppins"/>
              </a:rPr>
              <a:t>nggi sebagai </a:t>
            </a:r>
            <a:r>
              <a:rPr lang="en-US" sz="2848">
                <a:solidFill>
                  <a:srgbClr val="000000"/>
                </a:solidFill>
                <a:latin typeface="Poppins"/>
                <a:ea typeface="Poppins"/>
                <a:cs typeface="Poppins"/>
                <a:sym typeface="Poppins"/>
              </a:rPr>
              <a:t>b</a:t>
            </a:r>
            <a:r>
              <a:rPr lang="en-US" sz="2848">
                <a:solidFill>
                  <a:srgbClr val="000000"/>
                </a:solidFill>
                <a:latin typeface="Poppins"/>
                <a:ea typeface="Poppins"/>
                <a:cs typeface="Poppins"/>
                <a:sym typeface="Poppins"/>
              </a:rPr>
              <a:t>rahmī sth</a:t>
            </a:r>
            <a:r>
              <a:rPr lang="en-US" sz="2848">
                <a:solidFill>
                  <a:srgbClr val="000000"/>
                </a:solidFill>
                <a:latin typeface="Poppins"/>
                <a:ea typeface="Poppins"/>
                <a:cs typeface="Poppins"/>
                <a:sym typeface="Poppins"/>
              </a:rPr>
              <a:t>iti, yait</a:t>
            </a:r>
            <a:r>
              <a:rPr lang="en-US" sz="2848">
                <a:solidFill>
                  <a:srgbClr val="000000"/>
                </a:solidFill>
                <a:latin typeface="Poppins"/>
                <a:ea typeface="Poppins"/>
                <a:cs typeface="Poppins"/>
                <a:sym typeface="Poppins"/>
              </a:rPr>
              <a:t>u ke</a:t>
            </a:r>
            <a:r>
              <a:rPr lang="en-US" sz="2848">
                <a:solidFill>
                  <a:srgbClr val="000000"/>
                </a:solidFill>
                <a:latin typeface="Poppins"/>
                <a:ea typeface="Poppins"/>
                <a:cs typeface="Poppins"/>
                <a:sym typeface="Poppins"/>
              </a:rPr>
              <a:t>adaan k</a:t>
            </a:r>
            <a:r>
              <a:rPr lang="en-US" sz="2848">
                <a:solidFill>
                  <a:srgbClr val="000000"/>
                </a:solidFill>
                <a:latin typeface="Poppins"/>
                <a:ea typeface="Poppins"/>
                <a:cs typeface="Poppins"/>
                <a:sym typeface="Poppins"/>
              </a:rPr>
              <a:t>esa</a:t>
            </a:r>
            <a:r>
              <a:rPr lang="en-US" sz="2848">
                <a:solidFill>
                  <a:srgbClr val="000000"/>
                </a:solidFill>
                <a:latin typeface="Poppins"/>
                <a:ea typeface="Poppins"/>
                <a:cs typeface="Poppins"/>
                <a:sym typeface="Poppins"/>
              </a:rPr>
              <a:t>d</a:t>
            </a:r>
            <a:r>
              <a:rPr lang="en-US" sz="2848">
                <a:solidFill>
                  <a:srgbClr val="000000"/>
                </a:solidFill>
                <a:latin typeface="Poppins"/>
                <a:ea typeface="Poppins"/>
                <a:cs typeface="Poppins"/>
                <a:sym typeface="Poppins"/>
              </a:rPr>
              <a:t>a</a:t>
            </a:r>
            <a:r>
              <a:rPr lang="en-US" sz="2848">
                <a:solidFill>
                  <a:srgbClr val="000000"/>
                </a:solidFill>
                <a:latin typeface="Poppins"/>
                <a:ea typeface="Poppins"/>
                <a:cs typeface="Poppins"/>
                <a:sym typeface="Poppins"/>
              </a:rPr>
              <a:t>r</a:t>
            </a:r>
            <a:r>
              <a:rPr lang="en-US" sz="2848">
                <a:solidFill>
                  <a:srgbClr val="000000"/>
                </a:solidFill>
                <a:latin typeface="Poppins"/>
                <a:ea typeface="Poppins"/>
                <a:cs typeface="Poppins"/>
                <a:sym typeface="Poppins"/>
              </a:rPr>
              <a:t>a</a:t>
            </a:r>
            <a:r>
              <a:rPr lang="en-US" sz="2848">
                <a:solidFill>
                  <a:srgbClr val="000000"/>
                </a:solidFill>
                <a:latin typeface="Poppins"/>
                <a:ea typeface="Poppins"/>
                <a:cs typeface="Poppins"/>
                <a:sym typeface="Poppins"/>
              </a:rPr>
              <a:t>n</a:t>
            </a:r>
            <a:r>
              <a:rPr lang="en-US" sz="2848">
                <a:solidFill>
                  <a:srgbClr val="000000"/>
                </a:solidFill>
                <a:latin typeface="Poppins"/>
                <a:ea typeface="Poppins"/>
                <a:cs typeface="Poppins"/>
                <a:sym typeface="Poppins"/>
              </a:rPr>
              <a:t> yang</a:t>
            </a:r>
            <a:r>
              <a:rPr lang="en-US" sz="2848">
                <a:solidFill>
                  <a:srgbClr val="000000"/>
                </a:solidFill>
                <a:latin typeface="Poppins"/>
                <a:ea typeface="Poppins"/>
                <a:cs typeface="Poppins"/>
                <a:sym typeface="Poppins"/>
              </a:rPr>
              <a:t> </a:t>
            </a:r>
            <a:r>
              <a:rPr lang="en-US" sz="2848">
                <a:solidFill>
                  <a:srgbClr val="000000"/>
                </a:solidFill>
                <a:latin typeface="Poppins"/>
                <a:ea typeface="Poppins"/>
                <a:cs typeface="Poppins"/>
                <a:sym typeface="Poppins"/>
              </a:rPr>
              <a:t>s</a:t>
            </a:r>
            <a:r>
              <a:rPr lang="en-US" sz="2848">
                <a:solidFill>
                  <a:srgbClr val="000000"/>
                </a:solidFill>
                <a:latin typeface="Poppins"/>
                <a:ea typeface="Poppins"/>
                <a:cs typeface="Poppins"/>
                <a:sym typeface="Poppins"/>
              </a:rPr>
              <a:t>epe</a:t>
            </a:r>
            <a:r>
              <a:rPr lang="en-US" sz="2848">
                <a:solidFill>
                  <a:srgbClr val="000000"/>
                </a:solidFill>
                <a:latin typeface="Poppins"/>
                <a:ea typeface="Poppins"/>
                <a:cs typeface="Poppins"/>
                <a:sym typeface="Poppins"/>
              </a:rPr>
              <a:t>n</a:t>
            </a:r>
            <a:r>
              <a:rPr lang="en-US" sz="2848">
                <a:solidFill>
                  <a:srgbClr val="000000"/>
                </a:solidFill>
                <a:latin typeface="Poppins"/>
                <a:ea typeface="Poppins"/>
                <a:cs typeface="Poppins"/>
                <a:sym typeface="Poppins"/>
              </a:rPr>
              <a:t>uhny</a:t>
            </a:r>
            <a:r>
              <a:rPr lang="en-US" sz="2848">
                <a:solidFill>
                  <a:srgbClr val="000000"/>
                </a:solidFill>
                <a:latin typeface="Poppins"/>
                <a:ea typeface="Poppins"/>
                <a:cs typeface="Poppins"/>
                <a:sym typeface="Poppins"/>
              </a:rPr>
              <a:t>a</a:t>
            </a:r>
            <a:r>
              <a:rPr lang="en-US" sz="2848">
                <a:solidFill>
                  <a:srgbClr val="000000"/>
                </a:solidFill>
                <a:latin typeface="Poppins"/>
                <a:ea typeface="Poppins"/>
                <a:cs typeface="Poppins"/>
                <a:sym typeface="Poppins"/>
              </a:rPr>
              <a:t> m</a:t>
            </a:r>
            <a:r>
              <a:rPr lang="en-US" sz="2848">
                <a:solidFill>
                  <a:srgbClr val="000000"/>
                </a:solidFill>
                <a:latin typeface="Poppins"/>
                <a:ea typeface="Poppins"/>
                <a:cs typeface="Poppins"/>
                <a:sym typeface="Poppins"/>
              </a:rPr>
              <a:t>e</a:t>
            </a:r>
            <a:r>
              <a:rPr lang="en-US" sz="2848">
                <a:solidFill>
                  <a:srgbClr val="000000"/>
                </a:solidFill>
                <a:latin typeface="Poppins"/>
                <a:ea typeface="Poppins"/>
                <a:cs typeface="Poppins"/>
                <a:sym typeface="Poppins"/>
              </a:rPr>
              <a:t>nyat</a:t>
            </a:r>
            <a:r>
              <a:rPr lang="en-US" sz="2848">
                <a:solidFill>
                  <a:srgbClr val="000000"/>
                </a:solidFill>
                <a:latin typeface="Poppins"/>
                <a:ea typeface="Poppins"/>
                <a:cs typeface="Poppins"/>
                <a:sym typeface="Poppins"/>
              </a:rPr>
              <a:t>u </a:t>
            </a:r>
            <a:r>
              <a:rPr lang="en-US" sz="2848">
                <a:solidFill>
                  <a:srgbClr val="000000"/>
                </a:solidFill>
                <a:latin typeface="Poppins"/>
                <a:ea typeface="Poppins"/>
                <a:cs typeface="Poppins"/>
                <a:sym typeface="Poppins"/>
              </a:rPr>
              <a:t>de</a:t>
            </a:r>
            <a:r>
              <a:rPr lang="en-US" sz="2848">
                <a:solidFill>
                  <a:srgbClr val="000000"/>
                </a:solidFill>
                <a:latin typeface="Poppins"/>
                <a:ea typeface="Poppins"/>
                <a:cs typeface="Poppins"/>
                <a:sym typeface="Poppins"/>
              </a:rPr>
              <a:t>nga</a:t>
            </a:r>
            <a:r>
              <a:rPr lang="en-US" sz="2848">
                <a:solidFill>
                  <a:srgbClr val="000000"/>
                </a:solidFill>
                <a:latin typeface="Poppins"/>
                <a:ea typeface="Poppins"/>
                <a:cs typeface="Poppins"/>
                <a:sym typeface="Poppins"/>
              </a:rPr>
              <a:t>n real</a:t>
            </a:r>
            <a:r>
              <a:rPr lang="en-US" sz="2848">
                <a:solidFill>
                  <a:srgbClr val="000000"/>
                </a:solidFill>
                <a:latin typeface="Poppins"/>
                <a:ea typeface="Poppins"/>
                <a:cs typeface="Poppins"/>
                <a:sym typeface="Poppins"/>
              </a:rPr>
              <a:t>i</a:t>
            </a:r>
            <a:r>
              <a:rPr lang="en-US" sz="2848">
                <a:solidFill>
                  <a:srgbClr val="000000"/>
                </a:solidFill>
                <a:latin typeface="Poppins"/>
                <a:ea typeface="Poppins"/>
                <a:cs typeface="Poppins"/>
                <a:sym typeface="Poppins"/>
              </a:rPr>
              <a:t>ta</a:t>
            </a:r>
            <a:r>
              <a:rPr lang="en-US" sz="2848">
                <a:solidFill>
                  <a:srgbClr val="000000"/>
                </a:solidFill>
                <a:latin typeface="Poppins"/>
                <a:ea typeface="Poppins"/>
                <a:cs typeface="Poppins"/>
                <a:sym typeface="Poppins"/>
              </a:rPr>
              <a:t>s</a:t>
            </a:r>
            <a:r>
              <a:rPr lang="en-US" sz="2848">
                <a:solidFill>
                  <a:srgbClr val="000000"/>
                </a:solidFill>
                <a:latin typeface="Poppins"/>
                <a:ea typeface="Poppins"/>
                <a:cs typeface="Poppins"/>
                <a:sym typeface="Poppins"/>
              </a:rPr>
              <a:t> terti</a:t>
            </a:r>
            <a:r>
              <a:rPr lang="en-US" sz="2848">
                <a:solidFill>
                  <a:srgbClr val="000000"/>
                </a:solidFill>
                <a:latin typeface="Poppins"/>
                <a:ea typeface="Poppins"/>
                <a:cs typeface="Poppins"/>
                <a:sym typeface="Poppins"/>
              </a:rPr>
              <a:t>ng</a:t>
            </a:r>
            <a:r>
              <a:rPr lang="en-US" sz="2848">
                <a:solidFill>
                  <a:srgbClr val="000000"/>
                </a:solidFill>
                <a:latin typeface="Poppins"/>
                <a:ea typeface="Poppins"/>
                <a:cs typeface="Poppins"/>
                <a:sym typeface="Poppins"/>
              </a:rPr>
              <a:t>gi.</a:t>
            </a:r>
          </a:p>
          <a:p>
            <a:pPr algn="just">
              <a:lnSpc>
                <a:spcPts val="3418"/>
              </a:lnSpc>
            </a:pPr>
            <a:r>
              <a:rPr lang="en-US" sz="2848" b="true">
                <a:solidFill>
                  <a:srgbClr val="000000"/>
                </a:solidFill>
                <a:latin typeface="Poppins Bold"/>
                <a:ea typeface="Poppins Bold"/>
                <a:cs typeface="Poppins Bold"/>
                <a:sym typeface="Poppins Bold"/>
              </a:rPr>
              <a:t>Ciri utama brahmī sthiti:</a:t>
            </a:r>
          </a:p>
          <a:p>
            <a:pPr algn="just">
              <a:lnSpc>
                <a:spcPts val="3418"/>
              </a:lnSpc>
            </a:pPr>
          </a:p>
          <a:p>
            <a:pPr algn="just" marL="615002" indent="-307501" lvl="1">
              <a:lnSpc>
                <a:spcPts val="3418"/>
              </a:lnSpc>
              <a:buFont typeface="Arial"/>
              <a:buChar char="•"/>
            </a:pPr>
            <a:r>
              <a:rPr lang="en-US" sz="2848">
                <a:solidFill>
                  <a:srgbClr val="000000"/>
                </a:solidFill>
                <a:latin typeface="Poppins"/>
                <a:ea typeface="Poppins"/>
                <a:cs typeface="Poppins"/>
                <a:sym typeface="Poppins"/>
              </a:rPr>
              <a:t>b</a:t>
            </a:r>
            <a:r>
              <a:rPr lang="en-US" sz="2848">
                <a:solidFill>
                  <a:srgbClr val="000000"/>
                </a:solidFill>
                <a:latin typeface="Poppins"/>
                <a:ea typeface="Poppins"/>
                <a:cs typeface="Poppins"/>
                <a:sym typeface="Poppins"/>
              </a:rPr>
              <a:t>e</a:t>
            </a:r>
            <a:r>
              <a:rPr lang="en-US" sz="2848">
                <a:solidFill>
                  <a:srgbClr val="000000"/>
                </a:solidFill>
                <a:latin typeface="Poppins"/>
                <a:ea typeface="Poppins"/>
                <a:cs typeface="Poppins"/>
                <a:sym typeface="Poppins"/>
              </a:rPr>
              <a:t>bas</a:t>
            </a:r>
            <a:r>
              <a:rPr lang="en-US" sz="2848">
                <a:solidFill>
                  <a:srgbClr val="000000"/>
                </a:solidFill>
                <a:latin typeface="Poppins"/>
                <a:ea typeface="Poppins"/>
                <a:cs typeface="Poppins"/>
                <a:sym typeface="Poppins"/>
              </a:rPr>
              <a:t> da</a:t>
            </a:r>
            <a:r>
              <a:rPr lang="en-US" sz="2848">
                <a:solidFill>
                  <a:srgbClr val="000000"/>
                </a:solidFill>
                <a:latin typeface="Poppins"/>
                <a:ea typeface="Poppins"/>
                <a:cs typeface="Poppins"/>
                <a:sym typeface="Poppins"/>
              </a:rPr>
              <a:t>ri ego d</a:t>
            </a:r>
            <a:r>
              <a:rPr lang="en-US" sz="2848">
                <a:solidFill>
                  <a:srgbClr val="000000"/>
                </a:solidFill>
                <a:latin typeface="Poppins"/>
                <a:ea typeface="Poppins"/>
                <a:cs typeface="Poppins"/>
                <a:sym typeface="Poppins"/>
              </a:rPr>
              <a:t>an </a:t>
            </a:r>
            <a:r>
              <a:rPr lang="en-US" sz="2848">
                <a:solidFill>
                  <a:srgbClr val="000000"/>
                </a:solidFill>
                <a:latin typeface="Poppins"/>
                <a:ea typeface="Poppins"/>
                <a:cs typeface="Poppins"/>
                <a:sym typeface="Poppins"/>
              </a:rPr>
              <a:t>kep</a:t>
            </a:r>
            <a:r>
              <a:rPr lang="en-US" sz="2848">
                <a:solidFill>
                  <a:srgbClr val="000000"/>
                </a:solidFill>
                <a:latin typeface="Poppins"/>
                <a:ea typeface="Poppins"/>
                <a:cs typeface="Poppins"/>
                <a:sym typeface="Poppins"/>
              </a:rPr>
              <a:t>emi</a:t>
            </a:r>
            <a:r>
              <a:rPr lang="en-US" sz="2848">
                <a:solidFill>
                  <a:srgbClr val="000000"/>
                </a:solidFill>
                <a:latin typeface="Poppins"/>
                <a:ea typeface="Poppins"/>
                <a:cs typeface="Poppins"/>
                <a:sym typeface="Poppins"/>
              </a:rPr>
              <a:t>l</a:t>
            </a:r>
            <a:r>
              <a:rPr lang="en-US" sz="2848">
                <a:solidFill>
                  <a:srgbClr val="000000"/>
                </a:solidFill>
                <a:latin typeface="Poppins"/>
                <a:ea typeface="Poppins"/>
                <a:cs typeface="Poppins"/>
                <a:sym typeface="Poppins"/>
              </a:rPr>
              <a:t>i</a:t>
            </a:r>
            <a:r>
              <a:rPr lang="en-US" sz="2848">
                <a:solidFill>
                  <a:srgbClr val="000000"/>
                </a:solidFill>
                <a:latin typeface="Poppins"/>
                <a:ea typeface="Poppins"/>
                <a:cs typeface="Poppins"/>
                <a:sym typeface="Poppins"/>
              </a:rPr>
              <a:t>k</a:t>
            </a:r>
            <a:r>
              <a:rPr lang="en-US" sz="2848">
                <a:solidFill>
                  <a:srgbClr val="000000"/>
                </a:solidFill>
                <a:latin typeface="Poppins"/>
                <a:ea typeface="Poppins"/>
                <a:cs typeface="Poppins"/>
                <a:sym typeface="Poppins"/>
              </a:rPr>
              <a:t>an</a:t>
            </a:r>
            <a:r>
              <a:rPr lang="en-US" sz="2848">
                <a:solidFill>
                  <a:srgbClr val="000000"/>
                </a:solidFill>
                <a:latin typeface="Poppins"/>
                <a:ea typeface="Poppins"/>
                <a:cs typeface="Poppins"/>
                <a:sym typeface="Poppins"/>
              </a:rPr>
              <a:t>,</a:t>
            </a:r>
          </a:p>
          <a:p>
            <a:pPr algn="just" marL="615002" indent="-307501" lvl="1">
              <a:lnSpc>
                <a:spcPts val="3418"/>
              </a:lnSpc>
              <a:buFont typeface="Arial"/>
              <a:buChar char="•"/>
            </a:pPr>
            <a:r>
              <a:rPr lang="en-US" sz="2848">
                <a:solidFill>
                  <a:srgbClr val="000000"/>
                </a:solidFill>
                <a:latin typeface="Poppins"/>
                <a:ea typeface="Poppins"/>
                <a:cs typeface="Poppins"/>
                <a:sym typeface="Poppins"/>
              </a:rPr>
              <a:t>dam</a:t>
            </a:r>
            <a:r>
              <a:rPr lang="en-US" sz="2848">
                <a:solidFill>
                  <a:srgbClr val="000000"/>
                </a:solidFill>
                <a:latin typeface="Poppins"/>
                <a:ea typeface="Poppins"/>
                <a:cs typeface="Poppins"/>
                <a:sym typeface="Poppins"/>
              </a:rPr>
              <a:t>a</a:t>
            </a:r>
            <a:r>
              <a:rPr lang="en-US" sz="2848">
                <a:solidFill>
                  <a:srgbClr val="000000"/>
                </a:solidFill>
                <a:latin typeface="Poppins"/>
                <a:ea typeface="Poppins"/>
                <a:cs typeface="Poppins"/>
                <a:sym typeface="Poppins"/>
              </a:rPr>
              <a:t>i</a:t>
            </a:r>
            <a:r>
              <a:rPr lang="en-US" sz="2848">
                <a:solidFill>
                  <a:srgbClr val="000000"/>
                </a:solidFill>
                <a:latin typeface="Poppins"/>
                <a:ea typeface="Poppins"/>
                <a:cs typeface="Poppins"/>
                <a:sym typeface="Poppins"/>
              </a:rPr>
              <a:t> </a:t>
            </a:r>
            <a:r>
              <a:rPr lang="en-US" sz="2848">
                <a:solidFill>
                  <a:srgbClr val="000000"/>
                </a:solidFill>
                <a:latin typeface="Poppins"/>
                <a:ea typeface="Poppins"/>
                <a:cs typeface="Poppins"/>
                <a:sym typeface="Poppins"/>
              </a:rPr>
              <a:t>bahk</a:t>
            </a:r>
            <a:r>
              <a:rPr lang="en-US" sz="2848">
                <a:solidFill>
                  <a:srgbClr val="000000"/>
                </a:solidFill>
                <a:latin typeface="Poppins"/>
                <a:ea typeface="Poppins"/>
                <a:cs typeface="Poppins"/>
                <a:sym typeface="Poppins"/>
              </a:rPr>
              <a:t>an </a:t>
            </a:r>
            <a:r>
              <a:rPr lang="en-US" sz="2848">
                <a:solidFill>
                  <a:srgbClr val="000000"/>
                </a:solidFill>
                <a:latin typeface="Poppins"/>
                <a:ea typeface="Poppins"/>
                <a:cs typeface="Poppins"/>
                <a:sym typeface="Poppins"/>
              </a:rPr>
              <a:t>sa</a:t>
            </a:r>
            <a:r>
              <a:rPr lang="en-US" sz="2848">
                <a:solidFill>
                  <a:srgbClr val="000000"/>
                </a:solidFill>
                <a:latin typeface="Poppins"/>
                <a:ea typeface="Poppins"/>
                <a:cs typeface="Poppins"/>
                <a:sym typeface="Poppins"/>
              </a:rPr>
              <a:t>a</a:t>
            </a:r>
            <a:r>
              <a:rPr lang="en-US" sz="2848">
                <a:solidFill>
                  <a:srgbClr val="000000"/>
                </a:solidFill>
                <a:latin typeface="Poppins"/>
                <a:ea typeface="Poppins"/>
                <a:cs typeface="Poppins"/>
                <a:sym typeface="Poppins"/>
              </a:rPr>
              <a:t>t me</a:t>
            </a:r>
            <a:r>
              <a:rPr lang="en-US" sz="2848">
                <a:solidFill>
                  <a:srgbClr val="000000"/>
                </a:solidFill>
                <a:latin typeface="Poppins"/>
                <a:ea typeface="Poppins"/>
                <a:cs typeface="Poppins"/>
                <a:sym typeface="Poppins"/>
              </a:rPr>
              <a:t>ng</a:t>
            </a:r>
            <a:r>
              <a:rPr lang="en-US" sz="2848">
                <a:solidFill>
                  <a:srgbClr val="000000"/>
                </a:solidFill>
                <a:latin typeface="Poppins"/>
                <a:ea typeface="Poppins"/>
                <a:cs typeface="Poppins"/>
                <a:sym typeface="Poppins"/>
              </a:rPr>
              <a:t>hadapi</a:t>
            </a:r>
            <a:r>
              <a:rPr lang="en-US" sz="2848">
                <a:solidFill>
                  <a:srgbClr val="000000"/>
                </a:solidFill>
                <a:latin typeface="Poppins"/>
                <a:ea typeface="Poppins"/>
                <a:cs typeface="Poppins"/>
                <a:sym typeface="Poppins"/>
              </a:rPr>
              <a:t> </a:t>
            </a:r>
            <a:r>
              <a:rPr lang="en-US" sz="2848">
                <a:solidFill>
                  <a:srgbClr val="000000"/>
                </a:solidFill>
                <a:latin typeface="Poppins"/>
                <a:ea typeface="Poppins"/>
                <a:cs typeface="Poppins"/>
                <a:sym typeface="Poppins"/>
              </a:rPr>
              <a:t>kema</a:t>
            </a:r>
            <a:r>
              <a:rPr lang="en-US" sz="2848">
                <a:solidFill>
                  <a:srgbClr val="000000"/>
                </a:solidFill>
                <a:latin typeface="Poppins"/>
                <a:ea typeface="Poppins"/>
                <a:cs typeface="Poppins"/>
                <a:sym typeface="Poppins"/>
              </a:rPr>
              <a:t>tia</a:t>
            </a:r>
            <a:r>
              <a:rPr lang="en-US" sz="2848">
                <a:solidFill>
                  <a:srgbClr val="000000"/>
                </a:solidFill>
                <a:latin typeface="Poppins"/>
                <a:ea typeface="Poppins"/>
                <a:cs typeface="Poppins"/>
                <a:sym typeface="Poppins"/>
              </a:rPr>
              <a:t>n,</a:t>
            </a:r>
          </a:p>
          <a:p>
            <a:pPr algn="just" marL="615002" indent="-307501" lvl="1">
              <a:lnSpc>
                <a:spcPts val="3418"/>
              </a:lnSpc>
              <a:buFont typeface="Arial"/>
              <a:buChar char="•"/>
            </a:pPr>
            <a:r>
              <a:rPr lang="en-US" sz="2848">
                <a:solidFill>
                  <a:srgbClr val="000000"/>
                </a:solidFill>
                <a:latin typeface="Poppins"/>
                <a:ea typeface="Poppins"/>
                <a:cs typeface="Poppins"/>
                <a:sym typeface="Poppins"/>
              </a:rPr>
              <a:t>ter</a:t>
            </a:r>
            <a:r>
              <a:rPr lang="en-US" sz="2848">
                <a:solidFill>
                  <a:srgbClr val="000000"/>
                </a:solidFill>
                <a:latin typeface="Poppins"/>
                <a:ea typeface="Poppins"/>
                <a:cs typeface="Poppins"/>
                <a:sym typeface="Poppins"/>
              </a:rPr>
              <a:t>beb</a:t>
            </a:r>
            <a:r>
              <a:rPr lang="en-US" sz="2848">
                <a:solidFill>
                  <a:srgbClr val="000000"/>
                </a:solidFill>
                <a:latin typeface="Poppins"/>
                <a:ea typeface="Poppins"/>
                <a:cs typeface="Poppins"/>
                <a:sym typeface="Poppins"/>
              </a:rPr>
              <a:t>a</a:t>
            </a:r>
            <a:r>
              <a:rPr lang="en-US" sz="2848">
                <a:solidFill>
                  <a:srgbClr val="000000"/>
                </a:solidFill>
                <a:latin typeface="Poppins"/>
                <a:ea typeface="Poppins"/>
                <a:cs typeface="Poppins"/>
                <a:sym typeface="Poppins"/>
              </a:rPr>
              <a:t>s d</a:t>
            </a:r>
            <a:r>
              <a:rPr lang="en-US" sz="2848">
                <a:solidFill>
                  <a:srgbClr val="000000"/>
                </a:solidFill>
                <a:latin typeface="Poppins"/>
                <a:ea typeface="Poppins"/>
                <a:cs typeface="Poppins"/>
                <a:sym typeface="Poppins"/>
              </a:rPr>
              <a:t>a</a:t>
            </a:r>
            <a:r>
              <a:rPr lang="en-US" sz="2848">
                <a:solidFill>
                  <a:srgbClr val="000000"/>
                </a:solidFill>
                <a:latin typeface="Poppins"/>
                <a:ea typeface="Poppins"/>
                <a:cs typeface="Poppins"/>
                <a:sym typeface="Poppins"/>
              </a:rPr>
              <a:t>ri</a:t>
            </a:r>
            <a:r>
              <a:rPr lang="en-US" sz="2848">
                <a:solidFill>
                  <a:srgbClr val="000000"/>
                </a:solidFill>
                <a:latin typeface="Poppins"/>
                <a:ea typeface="Poppins"/>
                <a:cs typeface="Poppins"/>
                <a:sym typeface="Poppins"/>
              </a:rPr>
              <a:t> </a:t>
            </a:r>
            <a:r>
              <a:rPr lang="en-US" sz="2848">
                <a:solidFill>
                  <a:srgbClr val="000000"/>
                </a:solidFill>
                <a:latin typeface="Poppins"/>
                <a:ea typeface="Poppins"/>
                <a:cs typeface="Poppins"/>
                <a:sym typeface="Poppins"/>
              </a:rPr>
              <a:t>sik</a:t>
            </a:r>
            <a:r>
              <a:rPr lang="en-US" sz="2848">
                <a:solidFill>
                  <a:srgbClr val="000000"/>
                </a:solidFill>
                <a:latin typeface="Poppins"/>
                <a:ea typeface="Poppins"/>
                <a:cs typeface="Poppins"/>
                <a:sym typeface="Poppins"/>
              </a:rPr>
              <a:t>l</a:t>
            </a:r>
            <a:r>
              <a:rPr lang="en-US" sz="2848">
                <a:solidFill>
                  <a:srgbClr val="000000"/>
                </a:solidFill>
                <a:latin typeface="Poppins"/>
                <a:ea typeface="Poppins"/>
                <a:cs typeface="Poppins"/>
                <a:sym typeface="Poppins"/>
              </a:rPr>
              <a:t>us</a:t>
            </a:r>
            <a:r>
              <a:rPr lang="en-US" sz="2848">
                <a:solidFill>
                  <a:srgbClr val="000000"/>
                </a:solidFill>
                <a:latin typeface="Poppins"/>
                <a:ea typeface="Poppins"/>
                <a:cs typeface="Poppins"/>
                <a:sym typeface="Poppins"/>
              </a:rPr>
              <a:t> ke</a:t>
            </a:r>
            <a:r>
              <a:rPr lang="en-US" sz="2848">
                <a:solidFill>
                  <a:srgbClr val="000000"/>
                </a:solidFill>
                <a:latin typeface="Poppins"/>
                <a:ea typeface="Poppins"/>
                <a:cs typeface="Poppins"/>
                <a:sym typeface="Poppins"/>
              </a:rPr>
              <a:t>lah</a:t>
            </a:r>
            <a:r>
              <a:rPr lang="en-US" sz="2848">
                <a:solidFill>
                  <a:srgbClr val="000000"/>
                </a:solidFill>
                <a:latin typeface="Poppins"/>
                <a:ea typeface="Poppins"/>
                <a:cs typeface="Poppins"/>
                <a:sym typeface="Poppins"/>
              </a:rPr>
              <a:t>i</a:t>
            </a:r>
            <a:r>
              <a:rPr lang="en-US" sz="2848">
                <a:solidFill>
                  <a:srgbClr val="000000"/>
                </a:solidFill>
                <a:latin typeface="Poppins"/>
                <a:ea typeface="Poppins"/>
                <a:cs typeface="Poppins"/>
                <a:sym typeface="Poppins"/>
              </a:rPr>
              <a:t>ra</a:t>
            </a:r>
            <a:r>
              <a:rPr lang="en-US" sz="2848">
                <a:solidFill>
                  <a:srgbClr val="000000"/>
                </a:solidFill>
                <a:latin typeface="Poppins"/>
                <a:ea typeface="Poppins"/>
                <a:cs typeface="Poppins"/>
                <a:sym typeface="Poppins"/>
              </a:rPr>
              <a:t>n</a:t>
            </a:r>
            <a:r>
              <a:rPr lang="en-US" sz="2848">
                <a:solidFill>
                  <a:srgbClr val="000000"/>
                </a:solidFill>
                <a:latin typeface="Poppins"/>
                <a:ea typeface="Poppins"/>
                <a:cs typeface="Poppins"/>
                <a:sym typeface="Poppins"/>
              </a:rPr>
              <a:t> d</a:t>
            </a:r>
            <a:r>
              <a:rPr lang="en-US" sz="2848">
                <a:solidFill>
                  <a:srgbClr val="000000"/>
                </a:solidFill>
                <a:latin typeface="Poppins"/>
                <a:ea typeface="Poppins"/>
                <a:cs typeface="Poppins"/>
                <a:sym typeface="Poppins"/>
              </a:rPr>
              <a:t>an </a:t>
            </a:r>
            <a:r>
              <a:rPr lang="en-US" sz="2848">
                <a:solidFill>
                  <a:srgbClr val="000000"/>
                </a:solidFill>
                <a:latin typeface="Poppins"/>
                <a:ea typeface="Poppins"/>
                <a:cs typeface="Poppins"/>
                <a:sym typeface="Poppins"/>
              </a:rPr>
              <a:t>kematian.</a:t>
            </a:r>
          </a:p>
          <a:p>
            <a:pPr algn="just">
              <a:lnSpc>
                <a:spcPts val="3418"/>
              </a:lnSpc>
            </a:pPr>
          </a:p>
          <a:p>
            <a:pPr algn="just">
              <a:lnSpc>
                <a:spcPts val="3418"/>
              </a:lnSpc>
            </a:pPr>
            <a:r>
              <a:rPr lang="en-US" sz="2848">
                <a:solidFill>
                  <a:srgbClr val="000000"/>
                </a:solidFill>
                <a:latin typeface="Poppins"/>
                <a:ea typeface="Poppins"/>
                <a:cs typeface="Poppins"/>
                <a:sym typeface="Poppins"/>
              </a:rPr>
              <a:t>Sloka 72 menutup Bab II dengan pernyat</a:t>
            </a:r>
            <a:r>
              <a:rPr lang="en-US" sz="2848">
                <a:solidFill>
                  <a:srgbClr val="000000"/>
                </a:solidFill>
                <a:latin typeface="Poppins"/>
                <a:ea typeface="Poppins"/>
                <a:cs typeface="Poppins"/>
                <a:sym typeface="Poppins"/>
              </a:rPr>
              <a:t>aan tegas bahw</a:t>
            </a:r>
            <a:r>
              <a:rPr lang="en-US" sz="2848">
                <a:solidFill>
                  <a:srgbClr val="000000"/>
                </a:solidFill>
                <a:latin typeface="Poppins"/>
                <a:ea typeface="Poppins"/>
                <a:cs typeface="Poppins"/>
                <a:sym typeface="Poppins"/>
              </a:rPr>
              <a:t>a</a:t>
            </a:r>
            <a:r>
              <a:rPr lang="en-US" sz="2848">
                <a:solidFill>
                  <a:srgbClr val="000000"/>
                </a:solidFill>
                <a:latin typeface="Poppins"/>
                <a:ea typeface="Poppins"/>
                <a:cs typeface="Poppins"/>
                <a:sym typeface="Poppins"/>
              </a:rPr>
              <a:t> siap</a:t>
            </a:r>
            <a:r>
              <a:rPr lang="en-US" sz="2848">
                <a:solidFill>
                  <a:srgbClr val="000000"/>
                </a:solidFill>
                <a:latin typeface="Poppins"/>
                <a:ea typeface="Poppins"/>
                <a:cs typeface="Poppins"/>
                <a:sym typeface="Poppins"/>
              </a:rPr>
              <a:t>a pun yang mencapai keadaan ini tidak akan pernah jatuh kembali ke</a:t>
            </a:r>
            <a:r>
              <a:rPr lang="en-US" sz="2848">
                <a:solidFill>
                  <a:srgbClr val="000000"/>
                </a:solidFill>
                <a:latin typeface="Poppins"/>
                <a:ea typeface="Poppins"/>
                <a:cs typeface="Poppins"/>
                <a:sym typeface="Poppins"/>
              </a:rPr>
              <a:t> kebodohan</a:t>
            </a:r>
            <a:r>
              <a:rPr lang="en-US" sz="2848">
                <a:solidFill>
                  <a:srgbClr val="000000"/>
                </a:solidFill>
                <a:latin typeface="Poppins"/>
                <a:ea typeface="Poppins"/>
                <a:cs typeface="Poppins"/>
                <a:sym typeface="Poppins"/>
              </a:rPr>
              <a:t>.</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11947481" cy="1227242"/>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8. Puncak Ajaran: Brahmi Sthiti dan Mokṣa (Sloka 71–72)</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2067046"/>
            <a:ext cx="11582339" cy="5610225"/>
          </a:xfrm>
          <a:prstGeom prst="rect">
            <a:avLst/>
          </a:prstGeom>
        </p:spPr>
        <p:txBody>
          <a:bodyPr anchor="t" rtlCol="false" tIns="0" lIns="0" bIns="0" rIns="0">
            <a:spAutoFit/>
          </a:bodyPr>
          <a:lstStyle/>
          <a:p>
            <a:pPr algn="just">
              <a:lnSpc>
                <a:spcPts val="3418"/>
              </a:lnSpc>
            </a:pPr>
            <a:r>
              <a:rPr lang="en-US" sz="2848">
                <a:solidFill>
                  <a:srgbClr val="000000"/>
                </a:solidFill>
                <a:latin typeface="Poppins"/>
                <a:ea typeface="Poppins"/>
                <a:cs typeface="Poppins"/>
                <a:sym typeface="Poppins"/>
              </a:rPr>
              <a:t>Bhagavad Gītā Bab II mengajarkan bahwa:</a:t>
            </a:r>
          </a:p>
          <a:p>
            <a:pPr algn="just" marL="615002" indent="-307501" lvl="1">
              <a:lnSpc>
                <a:spcPts val="3418"/>
              </a:lnSpc>
              <a:buFont typeface="Arial"/>
              <a:buChar char="•"/>
            </a:pPr>
            <a:r>
              <a:rPr lang="en-US" sz="2848">
                <a:solidFill>
                  <a:srgbClr val="000000"/>
                </a:solidFill>
                <a:latin typeface="Poppins"/>
                <a:ea typeface="Poppins"/>
                <a:cs typeface="Poppins"/>
                <a:sym typeface="Poppins"/>
              </a:rPr>
              <a:t>P</a:t>
            </a:r>
            <a:r>
              <a:rPr lang="en-US" sz="2848">
                <a:solidFill>
                  <a:srgbClr val="000000"/>
                </a:solidFill>
                <a:latin typeface="Poppins"/>
                <a:ea typeface="Poppins"/>
                <a:cs typeface="Poppins"/>
                <a:sym typeface="Poppins"/>
              </a:rPr>
              <a:t>e</a:t>
            </a:r>
            <a:r>
              <a:rPr lang="en-US" sz="2848">
                <a:solidFill>
                  <a:srgbClr val="000000"/>
                </a:solidFill>
                <a:latin typeface="Poppins"/>
                <a:ea typeface="Poppins"/>
                <a:cs typeface="Poppins"/>
                <a:sym typeface="Poppins"/>
              </a:rPr>
              <a:t>nderitaan bersumber</a:t>
            </a:r>
            <a:r>
              <a:rPr lang="en-US" sz="2848">
                <a:solidFill>
                  <a:srgbClr val="000000"/>
                </a:solidFill>
                <a:latin typeface="Poppins"/>
                <a:ea typeface="Poppins"/>
                <a:cs typeface="Poppins"/>
                <a:sym typeface="Poppins"/>
              </a:rPr>
              <a:t> </a:t>
            </a:r>
            <a:r>
              <a:rPr lang="en-US" sz="2848">
                <a:solidFill>
                  <a:srgbClr val="000000"/>
                </a:solidFill>
                <a:latin typeface="Poppins"/>
                <a:ea typeface="Poppins"/>
                <a:cs typeface="Poppins"/>
                <a:sym typeface="Poppins"/>
              </a:rPr>
              <a:t>dari ketidaktahuan tenta</a:t>
            </a:r>
            <a:r>
              <a:rPr lang="en-US" sz="2848">
                <a:solidFill>
                  <a:srgbClr val="000000"/>
                </a:solidFill>
                <a:latin typeface="Poppins"/>
                <a:ea typeface="Poppins"/>
                <a:cs typeface="Poppins"/>
                <a:sym typeface="Poppins"/>
              </a:rPr>
              <a:t>ng diri sejati,</a:t>
            </a:r>
          </a:p>
          <a:p>
            <a:pPr algn="just" marL="615002" indent="-307501" lvl="1">
              <a:lnSpc>
                <a:spcPts val="3418"/>
              </a:lnSpc>
              <a:buFont typeface="Arial"/>
              <a:buChar char="•"/>
            </a:pPr>
            <a:r>
              <a:rPr lang="en-US" sz="2848">
                <a:solidFill>
                  <a:srgbClr val="000000"/>
                </a:solidFill>
                <a:latin typeface="Poppins"/>
                <a:ea typeface="Poppins"/>
                <a:cs typeface="Poppins"/>
                <a:sym typeface="Poppins"/>
              </a:rPr>
              <a:t>T</a:t>
            </a:r>
            <a:r>
              <a:rPr lang="en-US" sz="2848">
                <a:solidFill>
                  <a:srgbClr val="000000"/>
                </a:solidFill>
                <a:latin typeface="Poppins"/>
                <a:ea typeface="Poppins"/>
                <a:cs typeface="Poppins"/>
                <a:sym typeface="Poppins"/>
              </a:rPr>
              <a:t>indakan menjadi pembe</a:t>
            </a:r>
            <a:r>
              <a:rPr lang="en-US" sz="2848">
                <a:solidFill>
                  <a:srgbClr val="000000"/>
                </a:solidFill>
                <a:latin typeface="Poppins"/>
                <a:ea typeface="Poppins"/>
                <a:cs typeface="Poppins"/>
                <a:sym typeface="Poppins"/>
              </a:rPr>
              <a:t>b</a:t>
            </a:r>
            <a:r>
              <a:rPr lang="en-US" sz="2848">
                <a:solidFill>
                  <a:srgbClr val="000000"/>
                </a:solidFill>
                <a:latin typeface="Poppins"/>
                <a:ea typeface="Poppins"/>
                <a:cs typeface="Poppins"/>
                <a:sym typeface="Poppins"/>
              </a:rPr>
              <a:t>as b</a:t>
            </a:r>
            <a:r>
              <a:rPr lang="en-US" sz="2848">
                <a:solidFill>
                  <a:srgbClr val="000000"/>
                </a:solidFill>
                <a:latin typeface="Poppins"/>
                <a:ea typeface="Poppins"/>
                <a:cs typeface="Poppins"/>
                <a:sym typeface="Poppins"/>
              </a:rPr>
              <a:t>ila dilandasi</a:t>
            </a:r>
            <a:r>
              <a:rPr lang="en-US" sz="2848">
                <a:solidFill>
                  <a:srgbClr val="000000"/>
                </a:solidFill>
                <a:latin typeface="Poppins"/>
                <a:ea typeface="Poppins"/>
                <a:cs typeface="Poppins"/>
                <a:sym typeface="Poppins"/>
              </a:rPr>
              <a:t> kebij</a:t>
            </a:r>
            <a:r>
              <a:rPr lang="en-US" sz="2848">
                <a:solidFill>
                  <a:srgbClr val="000000"/>
                </a:solidFill>
                <a:latin typeface="Poppins"/>
                <a:ea typeface="Poppins"/>
                <a:cs typeface="Poppins"/>
                <a:sym typeface="Poppins"/>
              </a:rPr>
              <a:t>aksanaan,</a:t>
            </a:r>
          </a:p>
          <a:p>
            <a:pPr algn="just" marL="615002" indent="-307501" lvl="1">
              <a:lnSpc>
                <a:spcPts val="3418"/>
              </a:lnSpc>
              <a:buFont typeface="Arial"/>
              <a:buChar char="•"/>
            </a:pPr>
            <a:r>
              <a:rPr lang="en-US" sz="2848">
                <a:solidFill>
                  <a:srgbClr val="000000"/>
                </a:solidFill>
                <a:latin typeface="Poppins"/>
                <a:ea typeface="Poppins"/>
                <a:cs typeface="Poppins"/>
                <a:sym typeface="Poppins"/>
              </a:rPr>
              <a:t>dan k</a:t>
            </a:r>
            <a:r>
              <a:rPr lang="en-US" sz="2848">
                <a:solidFill>
                  <a:srgbClr val="000000"/>
                </a:solidFill>
                <a:latin typeface="Poppins"/>
                <a:ea typeface="Poppins"/>
                <a:cs typeface="Poppins"/>
                <a:sym typeface="Poppins"/>
              </a:rPr>
              <a:t>e</a:t>
            </a:r>
            <a:r>
              <a:rPr lang="en-US" sz="2848">
                <a:solidFill>
                  <a:srgbClr val="000000"/>
                </a:solidFill>
                <a:latin typeface="Poppins"/>
                <a:ea typeface="Poppins"/>
                <a:cs typeface="Poppins"/>
                <a:sym typeface="Poppins"/>
              </a:rPr>
              <a:t>d</a:t>
            </a:r>
            <a:r>
              <a:rPr lang="en-US" sz="2848">
                <a:solidFill>
                  <a:srgbClr val="000000"/>
                </a:solidFill>
                <a:latin typeface="Poppins"/>
                <a:ea typeface="Poppins"/>
                <a:cs typeface="Poppins"/>
                <a:sym typeface="Poppins"/>
              </a:rPr>
              <a:t>am</a:t>
            </a:r>
            <a:r>
              <a:rPr lang="en-US" sz="2848">
                <a:solidFill>
                  <a:srgbClr val="000000"/>
                </a:solidFill>
                <a:latin typeface="Poppins"/>
                <a:ea typeface="Poppins"/>
                <a:cs typeface="Poppins"/>
                <a:sym typeface="Poppins"/>
              </a:rPr>
              <a:t>aian</a:t>
            </a:r>
            <a:r>
              <a:rPr lang="en-US" sz="2848">
                <a:solidFill>
                  <a:srgbClr val="000000"/>
                </a:solidFill>
                <a:latin typeface="Poppins"/>
                <a:ea typeface="Poppins"/>
                <a:cs typeface="Poppins"/>
                <a:sym typeface="Poppins"/>
              </a:rPr>
              <a:t> </a:t>
            </a:r>
            <a:r>
              <a:rPr lang="en-US" sz="2848">
                <a:solidFill>
                  <a:srgbClr val="000000"/>
                </a:solidFill>
                <a:latin typeface="Poppins"/>
                <a:ea typeface="Poppins"/>
                <a:cs typeface="Poppins"/>
                <a:sym typeface="Poppins"/>
              </a:rPr>
              <a:t>s</a:t>
            </a:r>
            <a:r>
              <a:rPr lang="en-US" sz="2848">
                <a:solidFill>
                  <a:srgbClr val="000000"/>
                </a:solidFill>
                <a:latin typeface="Poppins"/>
                <a:ea typeface="Poppins"/>
                <a:cs typeface="Poppins"/>
                <a:sym typeface="Poppins"/>
              </a:rPr>
              <a:t>ej</a:t>
            </a:r>
            <a:r>
              <a:rPr lang="en-US" sz="2848">
                <a:solidFill>
                  <a:srgbClr val="000000"/>
                </a:solidFill>
                <a:latin typeface="Poppins"/>
                <a:ea typeface="Poppins"/>
                <a:cs typeface="Poppins"/>
                <a:sym typeface="Poppins"/>
              </a:rPr>
              <a:t>ati</a:t>
            </a:r>
            <a:r>
              <a:rPr lang="en-US" sz="2848">
                <a:solidFill>
                  <a:srgbClr val="000000"/>
                </a:solidFill>
                <a:latin typeface="Poppins"/>
                <a:ea typeface="Poppins"/>
                <a:cs typeface="Poppins"/>
                <a:sym typeface="Poppins"/>
              </a:rPr>
              <a:t> adal</a:t>
            </a:r>
            <a:r>
              <a:rPr lang="en-US" sz="2848">
                <a:solidFill>
                  <a:srgbClr val="000000"/>
                </a:solidFill>
                <a:latin typeface="Poppins"/>
                <a:ea typeface="Poppins"/>
                <a:cs typeface="Poppins"/>
                <a:sym typeface="Poppins"/>
              </a:rPr>
              <a:t>ah b</a:t>
            </a:r>
            <a:r>
              <a:rPr lang="en-US" sz="2848">
                <a:solidFill>
                  <a:srgbClr val="000000"/>
                </a:solidFill>
                <a:latin typeface="Poppins"/>
                <a:ea typeface="Poppins"/>
                <a:cs typeface="Poppins"/>
                <a:sym typeface="Poppins"/>
              </a:rPr>
              <a:t>uah </a:t>
            </a:r>
            <a:r>
              <a:rPr lang="en-US" sz="2848">
                <a:solidFill>
                  <a:srgbClr val="000000"/>
                </a:solidFill>
                <a:latin typeface="Poppins"/>
                <a:ea typeface="Poppins"/>
                <a:cs typeface="Poppins"/>
                <a:sym typeface="Poppins"/>
              </a:rPr>
              <a:t>dari pe</a:t>
            </a:r>
            <a:r>
              <a:rPr lang="en-US" sz="2848">
                <a:solidFill>
                  <a:srgbClr val="000000"/>
                </a:solidFill>
                <a:latin typeface="Poppins"/>
                <a:ea typeface="Poppins"/>
                <a:cs typeface="Poppins"/>
                <a:sym typeface="Poppins"/>
              </a:rPr>
              <a:t>nge</a:t>
            </a:r>
            <a:r>
              <a:rPr lang="en-US" sz="2848">
                <a:solidFill>
                  <a:srgbClr val="000000"/>
                </a:solidFill>
                <a:latin typeface="Poppins"/>
                <a:ea typeface="Poppins"/>
                <a:cs typeface="Poppins"/>
                <a:sym typeface="Poppins"/>
              </a:rPr>
              <a:t>ndal</a:t>
            </a:r>
            <a:r>
              <a:rPr lang="en-US" sz="2848">
                <a:solidFill>
                  <a:srgbClr val="000000"/>
                </a:solidFill>
                <a:latin typeface="Poppins"/>
                <a:ea typeface="Poppins"/>
                <a:cs typeface="Poppins"/>
                <a:sym typeface="Poppins"/>
              </a:rPr>
              <a:t>ian ba</a:t>
            </a:r>
            <a:r>
              <a:rPr lang="en-US" sz="2848">
                <a:solidFill>
                  <a:srgbClr val="000000"/>
                </a:solidFill>
                <a:latin typeface="Poppins"/>
                <a:ea typeface="Poppins"/>
                <a:cs typeface="Poppins"/>
                <a:sym typeface="Poppins"/>
              </a:rPr>
              <a:t>tin, bukan domina</a:t>
            </a:r>
            <a:r>
              <a:rPr lang="en-US" sz="2848">
                <a:solidFill>
                  <a:srgbClr val="000000"/>
                </a:solidFill>
                <a:latin typeface="Poppins"/>
                <a:ea typeface="Poppins"/>
                <a:cs typeface="Poppins"/>
                <a:sym typeface="Poppins"/>
              </a:rPr>
              <a:t>si</a:t>
            </a:r>
            <a:r>
              <a:rPr lang="en-US" sz="2848">
                <a:solidFill>
                  <a:srgbClr val="000000"/>
                </a:solidFill>
                <a:latin typeface="Poppins"/>
                <a:ea typeface="Poppins"/>
                <a:cs typeface="Poppins"/>
                <a:sym typeface="Poppins"/>
              </a:rPr>
              <a:t> ekster</a:t>
            </a:r>
            <a:r>
              <a:rPr lang="en-US" sz="2848">
                <a:solidFill>
                  <a:srgbClr val="000000"/>
                </a:solidFill>
                <a:latin typeface="Poppins"/>
                <a:ea typeface="Poppins"/>
                <a:cs typeface="Poppins"/>
                <a:sym typeface="Poppins"/>
              </a:rPr>
              <a:t>nal</a:t>
            </a:r>
            <a:r>
              <a:rPr lang="en-US" sz="2848">
                <a:solidFill>
                  <a:srgbClr val="000000"/>
                </a:solidFill>
                <a:latin typeface="Poppins"/>
                <a:ea typeface="Poppins"/>
                <a:cs typeface="Poppins"/>
                <a:sym typeface="Poppins"/>
              </a:rPr>
              <a:t>.</a:t>
            </a:r>
          </a:p>
          <a:p>
            <a:pPr algn="just">
              <a:lnSpc>
                <a:spcPts val="3418"/>
              </a:lnSpc>
            </a:pPr>
          </a:p>
          <a:p>
            <a:pPr algn="just">
              <a:lnSpc>
                <a:spcPts val="3418"/>
              </a:lnSpc>
            </a:pPr>
            <a:r>
              <a:rPr lang="en-US" sz="2848">
                <a:solidFill>
                  <a:srgbClr val="000000"/>
                </a:solidFill>
                <a:latin typeface="Poppins"/>
                <a:ea typeface="Poppins"/>
                <a:cs typeface="Poppins"/>
                <a:sym typeface="Poppins"/>
              </a:rPr>
              <a:t>K</a:t>
            </a:r>
            <a:r>
              <a:rPr lang="en-US" sz="2848">
                <a:solidFill>
                  <a:srgbClr val="000000"/>
                </a:solidFill>
                <a:latin typeface="Poppins"/>
                <a:ea typeface="Poppins"/>
                <a:cs typeface="Poppins"/>
                <a:sym typeface="Poppins"/>
              </a:rPr>
              <a:t>i</a:t>
            </a:r>
            <a:r>
              <a:rPr lang="en-US" sz="2848">
                <a:solidFill>
                  <a:srgbClr val="000000"/>
                </a:solidFill>
                <a:latin typeface="Poppins"/>
                <a:ea typeface="Poppins"/>
                <a:cs typeface="Poppins"/>
                <a:sym typeface="Poppins"/>
              </a:rPr>
              <a:t>sah</a:t>
            </a:r>
            <a:r>
              <a:rPr lang="en-US" sz="2848">
                <a:solidFill>
                  <a:srgbClr val="000000"/>
                </a:solidFill>
                <a:latin typeface="Poppins"/>
                <a:ea typeface="Poppins"/>
                <a:cs typeface="Poppins"/>
                <a:sym typeface="Poppins"/>
              </a:rPr>
              <a:t> </a:t>
            </a:r>
            <a:r>
              <a:rPr lang="en-US" sz="2848">
                <a:solidFill>
                  <a:srgbClr val="000000"/>
                </a:solidFill>
                <a:latin typeface="Poppins"/>
                <a:ea typeface="Poppins"/>
                <a:cs typeface="Poppins"/>
                <a:sym typeface="Poppins"/>
              </a:rPr>
              <a:t>Dev</a:t>
            </a:r>
            <a:r>
              <a:rPr lang="en-US" sz="2848">
                <a:solidFill>
                  <a:srgbClr val="000000"/>
                </a:solidFill>
                <a:latin typeface="Poppins"/>
                <a:ea typeface="Poppins"/>
                <a:cs typeface="Poppins"/>
                <a:sym typeface="Poppins"/>
              </a:rPr>
              <a:t>a</a:t>
            </a:r>
            <a:r>
              <a:rPr lang="en-US" sz="2848">
                <a:solidFill>
                  <a:srgbClr val="000000"/>
                </a:solidFill>
                <a:latin typeface="Poppins"/>
                <a:ea typeface="Poppins"/>
                <a:cs typeface="Poppins"/>
                <a:sym typeface="Poppins"/>
              </a:rPr>
              <a:t>syā</a:t>
            </a:r>
            <a:r>
              <a:rPr lang="en-US" sz="2848">
                <a:solidFill>
                  <a:srgbClr val="000000"/>
                </a:solidFill>
                <a:latin typeface="Poppins"/>
                <a:ea typeface="Poppins"/>
                <a:cs typeface="Poppins"/>
                <a:sym typeface="Poppins"/>
              </a:rPr>
              <a:t>ma </a:t>
            </a:r>
            <a:r>
              <a:rPr lang="en-US" sz="2848">
                <a:solidFill>
                  <a:srgbClr val="000000"/>
                </a:solidFill>
                <a:latin typeface="Poppins"/>
                <a:ea typeface="Poppins"/>
                <a:cs typeface="Poppins"/>
                <a:sym typeface="Poppins"/>
              </a:rPr>
              <a:t>dan Mit</a:t>
            </a:r>
            <a:r>
              <a:rPr lang="en-US" sz="2848">
                <a:solidFill>
                  <a:srgbClr val="000000"/>
                </a:solidFill>
                <a:latin typeface="Poppins"/>
                <a:ea typeface="Poppins"/>
                <a:cs typeface="Poppins"/>
                <a:sym typeface="Poppins"/>
              </a:rPr>
              <a:t>ra</a:t>
            </a:r>
            <a:r>
              <a:rPr lang="en-US" sz="2848">
                <a:solidFill>
                  <a:srgbClr val="000000"/>
                </a:solidFill>
                <a:latin typeface="Poppins"/>
                <a:ea typeface="Poppins"/>
                <a:cs typeface="Poppins"/>
                <a:sym typeface="Poppins"/>
              </a:rPr>
              <a:t>wan </a:t>
            </a:r>
            <a:r>
              <a:rPr lang="en-US" sz="2848">
                <a:solidFill>
                  <a:srgbClr val="000000"/>
                </a:solidFill>
                <a:latin typeface="Poppins"/>
                <a:ea typeface="Poppins"/>
                <a:cs typeface="Poppins"/>
                <a:sym typeface="Poppins"/>
              </a:rPr>
              <a:t>m</a:t>
            </a:r>
            <a:r>
              <a:rPr lang="en-US" sz="2848">
                <a:solidFill>
                  <a:srgbClr val="000000"/>
                </a:solidFill>
                <a:latin typeface="Poppins"/>
                <a:ea typeface="Poppins"/>
                <a:cs typeface="Poppins"/>
                <a:sym typeface="Poppins"/>
              </a:rPr>
              <a:t>enjadi</a:t>
            </a:r>
            <a:r>
              <a:rPr lang="en-US" sz="2848">
                <a:solidFill>
                  <a:srgbClr val="000000"/>
                </a:solidFill>
                <a:latin typeface="Poppins"/>
                <a:ea typeface="Poppins"/>
                <a:cs typeface="Poppins"/>
                <a:sym typeface="Poppins"/>
              </a:rPr>
              <a:t> </a:t>
            </a:r>
            <a:r>
              <a:rPr lang="en-US" sz="2848">
                <a:solidFill>
                  <a:srgbClr val="000000"/>
                </a:solidFill>
                <a:latin typeface="Poppins"/>
                <a:ea typeface="Poppins"/>
                <a:cs typeface="Poppins"/>
                <a:sym typeface="Poppins"/>
              </a:rPr>
              <a:t>ilu</a:t>
            </a:r>
            <a:r>
              <a:rPr lang="en-US" sz="2848">
                <a:solidFill>
                  <a:srgbClr val="000000"/>
                </a:solidFill>
                <a:latin typeface="Poppins"/>
                <a:ea typeface="Poppins"/>
                <a:cs typeface="Poppins"/>
                <a:sym typeface="Poppins"/>
              </a:rPr>
              <a:t>st</a:t>
            </a:r>
            <a:r>
              <a:rPr lang="en-US" sz="2848">
                <a:solidFill>
                  <a:srgbClr val="000000"/>
                </a:solidFill>
                <a:latin typeface="Poppins"/>
                <a:ea typeface="Poppins"/>
                <a:cs typeface="Poppins"/>
                <a:sym typeface="Poppins"/>
              </a:rPr>
              <a:t>rasi </a:t>
            </a:r>
            <a:r>
              <a:rPr lang="en-US" sz="2848">
                <a:solidFill>
                  <a:srgbClr val="000000"/>
                </a:solidFill>
                <a:latin typeface="Poppins"/>
                <a:ea typeface="Poppins"/>
                <a:cs typeface="Poppins"/>
                <a:sym typeface="Poppins"/>
              </a:rPr>
              <a:t>hi</a:t>
            </a:r>
            <a:r>
              <a:rPr lang="en-US" sz="2848">
                <a:solidFill>
                  <a:srgbClr val="000000"/>
                </a:solidFill>
                <a:latin typeface="Poppins"/>
                <a:ea typeface="Poppins"/>
                <a:cs typeface="Poppins"/>
                <a:sym typeface="Poppins"/>
              </a:rPr>
              <a:t>dup</a:t>
            </a:r>
            <a:r>
              <a:rPr lang="en-US" sz="2848">
                <a:solidFill>
                  <a:srgbClr val="000000"/>
                </a:solidFill>
                <a:latin typeface="Poppins"/>
                <a:ea typeface="Poppins"/>
                <a:cs typeface="Poppins"/>
                <a:sym typeface="Poppins"/>
              </a:rPr>
              <a:t> da</a:t>
            </a:r>
            <a:r>
              <a:rPr lang="en-US" sz="2848">
                <a:solidFill>
                  <a:srgbClr val="000000"/>
                </a:solidFill>
                <a:latin typeface="Poppins"/>
                <a:ea typeface="Poppins"/>
                <a:cs typeface="Poppins"/>
                <a:sym typeface="Poppins"/>
              </a:rPr>
              <a:t>ri ajar</a:t>
            </a:r>
            <a:r>
              <a:rPr lang="en-US" sz="2848">
                <a:solidFill>
                  <a:srgbClr val="000000"/>
                </a:solidFill>
                <a:latin typeface="Poppins"/>
                <a:ea typeface="Poppins"/>
                <a:cs typeface="Poppins"/>
                <a:sym typeface="Poppins"/>
              </a:rPr>
              <a:t>an ini: </a:t>
            </a:r>
            <a:r>
              <a:rPr lang="en-US" sz="2848">
                <a:solidFill>
                  <a:srgbClr val="000000"/>
                </a:solidFill>
                <a:latin typeface="Poppins"/>
                <a:ea typeface="Poppins"/>
                <a:cs typeface="Poppins"/>
                <a:sym typeface="Poppins"/>
              </a:rPr>
              <a:t>keb</a:t>
            </a:r>
            <a:r>
              <a:rPr lang="en-US" sz="2848">
                <a:solidFill>
                  <a:srgbClr val="000000"/>
                </a:solidFill>
                <a:latin typeface="Poppins"/>
                <a:ea typeface="Poppins"/>
                <a:cs typeface="Poppins"/>
                <a:sym typeface="Poppins"/>
              </a:rPr>
              <a:t>ija</a:t>
            </a:r>
            <a:r>
              <a:rPr lang="en-US" sz="2848">
                <a:solidFill>
                  <a:srgbClr val="000000"/>
                </a:solidFill>
                <a:latin typeface="Poppins"/>
                <a:ea typeface="Poppins"/>
                <a:cs typeface="Poppins"/>
                <a:sym typeface="Poppins"/>
              </a:rPr>
              <a:t>ks</a:t>
            </a:r>
            <a:r>
              <a:rPr lang="en-US" sz="2848">
                <a:solidFill>
                  <a:srgbClr val="000000"/>
                </a:solidFill>
                <a:latin typeface="Poppins"/>
                <a:ea typeface="Poppins"/>
                <a:cs typeface="Poppins"/>
                <a:sym typeface="Poppins"/>
              </a:rPr>
              <a:t>an</a:t>
            </a:r>
            <a:r>
              <a:rPr lang="en-US" sz="2848">
                <a:solidFill>
                  <a:srgbClr val="000000"/>
                </a:solidFill>
                <a:latin typeface="Poppins"/>
                <a:ea typeface="Poppins"/>
                <a:cs typeface="Poppins"/>
                <a:sym typeface="Poppins"/>
              </a:rPr>
              <a:t>a</a:t>
            </a:r>
            <a:r>
              <a:rPr lang="en-US" sz="2848">
                <a:solidFill>
                  <a:srgbClr val="000000"/>
                </a:solidFill>
                <a:latin typeface="Poppins"/>
                <a:ea typeface="Poppins"/>
                <a:cs typeface="Poppins"/>
                <a:sym typeface="Poppins"/>
              </a:rPr>
              <a:t>an </a:t>
            </a:r>
            <a:r>
              <a:rPr lang="en-US" sz="2848">
                <a:solidFill>
                  <a:srgbClr val="000000"/>
                </a:solidFill>
                <a:latin typeface="Poppins"/>
                <a:ea typeface="Poppins"/>
                <a:cs typeface="Poppins"/>
                <a:sym typeface="Poppins"/>
              </a:rPr>
              <a:t>sej</a:t>
            </a:r>
            <a:r>
              <a:rPr lang="en-US" sz="2848">
                <a:solidFill>
                  <a:srgbClr val="000000"/>
                </a:solidFill>
                <a:latin typeface="Poppins"/>
                <a:ea typeface="Poppins"/>
                <a:cs typeface="Poppins"/>
                <a:sym typeface="Poppins"/>
              </a:rPr>
              <a:t>a</a:t>
            </a:r>
            <a:r>
              <a:rPr lang="en-US" sz="2848">
                <a:solidFill>
                  <a:srgbClr val="000000"/>
                </a:solidFill>
                <a:latin typeface="Poppins"/>
                <a:ea typeface="Poppins"/>
                <a:cs typeface="Poppins"/>
                <a:sym typeface="Poppins"/>
              </a:rPr>
              <a:t>ti mema</a:t>
            </a:r>
            <a:r>
              <a:rPr lang="en-US" sz="2848">
                <a:solidFill>
                  <a:srgbClr val="000000"/>
                </a:solidFill>
                <a:latin typeface="Poppins"/>
                <a:ea typeface="Poppins"/>
                <a:cs typeface="Poppins"/>
                <a:sym typeface="Poppins"/>
              </a:rPr>
              <a:t>nc</a:t>
            </a:r>
            <a:r>
              <a:rPr lang="en-US" sz="2848">
                <a:solidFill>
                  <a:srgbClr val="000000"/>
                </a:solidFill>
                <a:latin typeface="Poppins"/>
                <a:ea typeface="Poppins"/>
                <a:cs typeface="Poppins"/>
                <a:sym typeface="Poppins"/>
              </a:rPr>
              <a:t>ar</a:t>
            </a:r>
            <a:r>
              <a:rPr lang="en-US" sz="2848">
                <a:solidFill>
                  <a:srgbClr val="000000"/>
                </a:solidFill>
                <a:latin typeface="Poppins"/>
                <a:ea typeface="Poppins"/>
                <a:cs typeface="Poppins"/>
                <a:sym typeface="Poppins"/>
              </a:rPr>
              <a:t> </a:t>
            </a:r>
            <a:r>
              <a:rPr lang="en-US" sz="2848">
                <a:solidFill>
                  <a:srgbClr val="000000"/>
                </a:solidFill>
                <a:latin typeface="Poppins"/>
                <a:ea typeface="Poppins"/>
                <a:cs typeface="Poppins"/>
                <a:sym typeface="Poppins"/>
              </a:rPr>
              <a:t>kelu</a:t>
            </a:r>
            <a:r>
              <a:rPr lang="en-US" sz="2848">
                <a:solidFill>
                  <a:srgbClr val="000000"/>
                </a:solidFill>
                <a:latin typeface="Poppins"/>
                <a:ea typeface="Poppins"/>
                <a:cs typeface="Poppins"/>
                <a:sym typeface="Poppins"/>
              </a:rPr>
              <a:t>ar</a:t>
            </a:r>
            <a:r>
              <a:rPr lang="en-US" sz="2848">
                <a:solidFill>
                  <a:srgbClr val="000000"/>
                </a:solidFill>
                <a:latin typeface="Poppins"/>
                <a:ea typeface="Poppins"/>
                <a:cs typeface="Poppins"/>
                <a:sym typeface="Poppins"/>
              </a:rPr>
              <a:t>, men</a:t>
            </a:r>
            <a:r>
              <a:rPr lang="en-US" sz="2848">
                <a:solidFill>
                  <a:srgbClr val="000000"/>
                </a:solidFill>
                <a:latin typeface="Poppins"/>
                <a:ea typeface="Poppins"/>
                <a:cs typeface="Poppins"/>
                <a:sym typeface="Poppins"/>
              </a:rPr>
              <a:t>ata ke</a:t>
            </a:r>
            <a:r>
              <a:rPr lang="en-US" sz="2848">
                <a:solidFill>
                  <a:srgbClr val="000000"/>
                </a:solidFill>
                <a:latin typeface="Poppins"/>
                <a:ea typeface="Poppins"/>
                <a:cs typeface="Poppins"/>
                <a:sym typeface="Poppins"/>
              </a:rPr>
              <a:t>h</a:t>
            </a:r>
            <a:r>
              <a:rPr lang="en-US" sz="2848">
                <a:solidFill>
                  <a:srgbClr val="000000"/>
                </a:solidFill>
                <a:latin typeface="Poppins"/>
                <a:ea typeface="Poppins"/>
                <a:cs typeface="Poppins"/>
                <a:sym typeface="Poppins"/>
              </a:rPr>
              <a:t>idup</a:t>
            </a:r>
            <a:r>
              <a:rPr lang="en-US" sz="2848">
                <a:solidFill>
                  <a:srgbClr val="000000"/>
                </a:solidFill>
                <a:latin typeface="Poppins"/>
                <a:ea typeface="Poppins"/>
                <a:cs typeface="Poppins"/>
                <a:sym typeface="Poppins"/>
              </a:rPr>
              <a:t>a</a:t>
            </a:r>
            <a:r>
              <a:rPr lang="en-US" sz="2848">
                <a:solidFill>
                  <a:srgbClr val="000000"/>
                </a:solidFill>
                <a:latin typeface="Poppins"/>
                <a:ea typeface="Poppins"/>
                <a:cs typeface="Poppins"/>
                <a:sym typeface="Poppins"/>
              </a:rPr>
              <a:t>n,</a:t>
            </a:r>
            <a:r>
              <a:rPr lang="en-US" sz="2848">
                <a:solidFill>
                  <a:srgbClr val="000000"/>
                </a:solidFill>
                <a:latin typeface="Poppins"/>
                <a:ea typeface="Poppins"/>
                <a:cs typeface="Poppins"/>
                <a:sym typeface="Poppins"/>
              </a:rPr>
              <a:t> d</a:t>
            </a:r>
            <a:r>
              <a:rPr lang="en-US" sz="2848">
                <a:solidFill>
                  <a:srgbClr val="000000"/>
                </a:solidFill>
                <a:latin typeface="Poppins"/>
                <a:ea typeface="Poppins"/>
                <a:cs typeface="Poppins"/>
                <a:sym typeface="Poppins"/>
              </a:rPr>
              <a:t>an </a:t>
            </a:r>
            <a:r>
              <a:rPr lang="en-US" sz="2848">
                <a:solidFill>
                  <a:srgbClr val="000000"/>
                </a:solidFill>
                <a:latin typeface="Poppins"/>
                <a:ea typeface="Poppins"/>
                <a:cs typeface="Poppins"/>
                <a:sym typeface="Poppins"/>
              </a:rPr>
              <a:t>menenangkan dunia di sekitarnya.</a:t>
            </a:r>
          </a:p>
          <a:p>
            <a:pPr algn="just">
              <a:lnSpc>
                <a:spcPts val="3418"/>
              </a:lnSpc>
            </a:pPr>
          </a:p>
          <a:p>
            <a:pPr algn="just">
              <a:lnSpc>
                <a:spcPts val="3418"/>
              </a:lnSpc>
            </a:pPr>
            <a:r>
              <a:rPr lang="en-US" sz="2848">
                <a:solidFill>
                  <a:srgbClr val="000000"/>
                </a:solidFill>
                <a:latin typeface="Poppins"/>
                <a:ea typeface="Poppins"/>
                <a:cs typeface="Poppins"/>
                <a:sym typeface="Poppins"/>
              </a:rPr>
              <a:t>Bab II bukan sekad</a:t>
            </a:r>
            <a:r>
              <a:rPr lang="en-US" sz="2848">
                <a:solidFill>
                  <a:srgbClr val="000000"/>
                </a:solidFill>
                <a:latin typeface="Poppins"/>
                <a:ea typeface="Poppins"/>
                <a:cs typeface="Poppins"/>
                <a:sym typeface="Poppins"/>
              </a:rPr>
              <a:t>ar teks filsaf</a:t>
            </a:r>
            <a:r>
              <a:rPr lang="en-US" sz="2848">
                <a:solidFill>
                  <a:srgbClr val="000000"/>
                </a:solidFill>
                <a:latin typeface="Poppins"/>
                <a:ea typeface="Poppins"/>
                <a:cs typeface="Poppins"/>
                <a:sym typeface="Poppins"/>
              </a:rPr>
              <a:t>at,</a:t>
            </a:r>
            <a:r>
              <a:rPr lang="en-US" sz="2848">
                <a:solidFill>
                  <a:srgbClr val="000000"/>
                </a:solidFill>
                <a:latin typeface="Poppins"/>
                <a:ea typeface="Poppins"/>
                <a:cs typeface="Poppins"/>
                <a:sym typeface="Poppins"/>
              </a:rPr>
              <a:t> melainkan pet</a:t>
            </a:r>
            <a:r>
              <a:rPr lang="en-US" sz="2848">
                <a:solidFill>
                  <a:srgbClr val="000000"/>
                </a:solidFill>
                <a:latin typeface="Poppins"/>
                <a:ea typeface="Poppins"/>
                <a:cs typeface="Poppins"/>
                <a:sym typeface="Poppins"/>
              </a:rPr>
              <a:t>a jalan menuju transformasi kesadaran dan pembebasan spiritual.</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11947481" cy="617684"/>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Penutup: Relevansi Abadi Sāṅkhya Yoga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1970886"/>
            <a:ext cx="11615281" cy="5743575"/>
          </a:xfrm>
          <a:prstGeom prst="rect">
            <a:avLst/>
          </a:prstGeom>
        </p:spPr>
        <p:txBody>
          <a:bodyPr anchor="t" rtlCol="false" tIns="0" lIns="0" bIns="0" rIns="0">
            <a:spAutoFit/>
          </a:bodyPr>
          <a:lstStyle/>
          <a:p>
            <a:pPr algn="just">
              <a:lnSpc>
                <a:spcPts val="3040"/>
              </a:lnSpc>
            </a:pPr>
            <a:r>
              <a:rPr lang="en-US" b="true" sz="2533">
                <a:solidFill>
                  <a:srgbClr val="000000"/>
                </a:solidFill>
                <a:latin typeface="Poppins Bold"/>
                <a:ea typeface="Poppins Bold"/>
                <a:cs typeface="Poppins Bold"/>
                <a:sym typeface="Poppins Bold"/>
              </a:rPr>
              <a:t>Bhagavad Gītā Bab II</a:t>
            </a:r>
            <a:r>
              <a:rPr lang="en-US" sz="2533">
                <a:solidFill>
                  <a:srgbClr val="000000"/>
                </a:solidFill>
                <a:latin typeface="Poppins"/>
                <a:ea typeface="Poppins"/>
                <a:cs typeface="Poppins"/>
                <a:sym typeface="Poppins"/>
              </a:rPr>
              <a:t>, yang dikenal sebagai Sāṅkhya Yoga, merupakan</a:t>
            </a:r>
            <a:r>
              <a:rPr lang="en-US" sz="2533">
                <a:solidFill>
                  <a:srgbClr val="000000"/>
                </a:solidFill>
                <a:latin typeface="Poppins"/>
                <a:ea typeface="Poppins"/>
                <a:cs typeface="Poppins"/>
                <a:sym typeface="Poppins"/>
              </a:rPr>
              <a:t> </a:t>
            </a:r>
            <a:r>
              <a:rPr lang="en-US" sz="2533">
                <a:solidFill>
                  <a:srgbClr val="000000"/>
                </a:solidFill>
                <a:latin typeface="Poppins"/>
                <a:ea typeface="Poppins"/>
                <a:cs typeface="Poppins"/>
                <a:sym typeface="Poppins"/>
              </a:rPr>
              <a:t>in</a:t>
            </a:r>
            <a:r>
              <a:rPr lang="en-US" sz="2533">
                <a:solidFill>
                  <a:srgbClr val="000000"/>
                </a:solidFill>
                <a:latin typeface="Poppins"/>
                <a:ea typeface="Poppins"/>
                <a:cs typeface="Poppins"/>
                <a:sym typeface="Poppins"/>
              </a:rPr>
              <a:t>t</a:t>
            </a:r>
            <a:r>
              <a:rPr lang="en-US" sz="2533">
                <a:solidFill>
                  <a:srgbClr val="000000"/>
                </a:solidFill>
                <a:latin typeface="Poppins"/>
                <a:ea typeface="Poppins"/>
                <a:cs typeface="Poppins"/>
                <a:sym typeface="Poppins"/>
              </a:rPr>
              <a:t>i fils</a:t>
            </a:r>
            <a:r>
              <a:rPr lang="en-US" sz="2533">
                <a:solidFill>
                  <a:srgbClr val="000000"/>
                </a:solidFill>
                <a:latin typeface="Poppins"/>
                <a:ea typeface="Poppins"/>
                <a:cs typeface="Poppins"/>
                <a:sym typeface="Poppins"/>
              </a:rPr>
              <a:t>a</a:t>
            </a:r>
            <a:r>
              <a:rPr lang="en-US" sz="2533">
                <a:solidFill>
                  <a:srgbClr val="000000"/>
                </a:solidFill>
                <a:latin typeface="Poppins"/>
                <a:ea typeface="Poppins"/>
                <a:cs typeface="Poppins"/>
                <a:sym typeface="Poppins"/>
              </a:rPr>
              <a:t>f</a:t>
            </a:r>
            <a:r>
              <a:rPr lang="en-US" sz="2533">
                <a:solidFill>
                  <a:srgbClr val="000000"/>
                </a:solidFill>
                <a:latin typeface="Poppins"/>
                <a:ea typeface="Poppins"/>
                <a:cs typeface="Poppins"/>
                <a:sym typeface="Poppins"/>
              </a:rPr>
              <a:t>a</a:t>
            </a:r>
            <a:r>
              <a:rPr lang="en-US" sz="2533">
                <a:solidFill>
                  <a:srgbClr val="000000"/>
                </a:solidFill>
                <a:latin typeface="Poppins"/>
                <a:ea typeface="Poppins"/>
                <a:cs typeface="Poppins"/>
                <a:sym typeface="Poppins"/>
              </a:rPr>
              <a:t>t</a:t>
            </a:r>
            <a:r>
              <a:rPr lang="en-US" sz="2533">
                <a:solidFill>
                  <a:srgbClr val="000000"/>
                </a:solidFill>
                <a:latin typeface="Poppins"/>
                <a:ea typeface="Poppins"/>
                <a:cs typeface="Poppins"/>
                <a:sym typeface="Poppins"/>
              </a:rPr>
              <a:t> </a:t>
            </a:r>
            <a:r>
              <a:rPr lang="en-US" sz="2533">
                <a:solidFill>
                  <a:srgbClr val="000000"/>
                </a:solidFill>
                <a:latin typeface="Poppins"/>
                <a:ea typeface="Poppins"/>
                <a:cs typeface="Poppins"/>
                <a:sym typeface="Poppins"/>
              </a:rPr>
              <a:t>spirit</a:t>
            </a:r>
            <a:r>
              <a:rPr lang="en-US" sz="2533">
                <a:solidFill>
                  <a:srgbClr val="000000"/>
                </a:solidFill>
                <a:latin typeface="Poppins"/>
                <a:ea typeface="Poppins"/>
                <a:cs typeface="Poppins"/>
                <a:sym typeface="Poppins"/>
              </a:rPr>
              <a:t>ua</a:t>
            </a:r>
            <a:r>
              <a:rPr lang="en-US" sz="2533">
                <a:solidFill>
                  <a:srgbClr val="000000"/>
                </a:solidFill>
                <a:latin typeface="Poppins"/>
                <a:ea typeface="Poppins"/>
                <a:cs typeface="Poppins"/>
                <a:sym typeface="Poppins"/>
              </a:rPr>
              <a:t>l dalam keseluruhan ajaran Bhagavad Gītā. Bab ini bukan sekadar dialog antara Śrī Kṛṣṇa dan Arjuna di medan Kurukṣetra, melainkan fondasi ontologis dan etis tentang hakikat manusia, kehidupan, penderitaan, dan pembebasan spiritual (mokṣa).</a:t>
            </a:r>
          </a:p>
          <a:p>
            <a:pPr algn="just">
              <a:lnSpc>
                <a:spcPts val="3040"/>
              </a:lnSpc>
            </a:pPr>
            <a:r>
              <a:rPr lang="en-US" sz="2533">
                <a:solidFill>
                  <a:srgbClr val="000000"/>
                </a:solidFill>
                <a:latin typeface="Poppins"/>
                <a:ea typeface="Poppins"/>
                <a:cs typeface="Poppins"/>
                <a:sym typeface="Poppins"/>
              </a:rPr>
              <a:t>Dalam tradisi Hindu, Bab II s</a:t>
            </a:r>
            <a:r>
              <a:rPr lang="en-US" sz="2533">
                <a:solidFill>
                  <a:srgbClr val="000000"/>
                </a:solidFill>
                <a:latin typeface="Poppins"/>
                <a:ea typeface="Poppins"/>
                <a:cs typeface="Poppins"/>
                <a:sym typeface="Poppins"/>
              </a:rPr>
              <a:t>er</a:t>
            </a:r>
            <a:r>
              <a:rPr lang="en-US" sz="2533">
                <a:solidFill>
                  <a:srgbClr val="000000"/>
                </a:solidFill>
                <a:latin typeface="Poppins"/>
                <a:ea typeface="Poppins"/>
                <a:cs typeface="Poppins"/>
                <a:sym typeface="Poppins"/>
              </a:rPr>
              <a:t>ing disebut s</a:t>
            </a:r>
            <a:r>
              <a:rPr lang="en-US" sz="2533">
                <a:solidFill>
                  <a:srgbClr val="000000"/>
                </a:solidFill>
                <a:latin typeface="Poppins"/>
                <a:ea typeface="Poppins"/>
                <a:cs typeface="Poppins"/>
                <a:sym typeface="Poppins"/>
              </a:rPr>
              <a:t>e</a:t>
            </a:r>
            <a:r>
              <a:rPr lang="en-US" sz="2533">
                <a:solidFill>
                  <a:srgbClr val="000000"/>
                </a:solidFill>
                <a:latin typeface="Poppins"/>
                <a:ea typeface="Poppins"/>
                <a:cs typeface="Poppins"/>
                <a:sym typeface="Poppins"/>
              </a:rPr>
              <a:t>b</a:t>
            </a:r>
            <a:r>
              <a:rPr lang="en-US" sz="2533">
                <a:solidFill>
                  <a:srgbClr val="000000"/>
                </a:solidFill>
                <a:latin typeface="Poppins"/>
                <a:ea typeface="Poppins"/>
                <a:cs typeface="Poppins"/>
                <a:sym typeface="Poppins"/>
              </a:rPr>
              <a:t>a</a:t>
            </a:r>
            <a:r>
              <a:rPr lang="en-US" sz="2533">
                <a:solidFill>
                  <a:srgbClr val="000000"/>
                </a:solidFill>
                <a:latin typeface="Poppins"/>
                <a:ea typeface="Poppins"/>
                <a:cs typeface="Poppins"/>
                <a:sym typeface="Poppins"/>
              </a:rPr>
              <a:t>g</a:t>
            </a:r>
            <a:r>
              <a:rPr lang="en-US" sz="2533">
                <a:solidFill>
                  <a:srgbClr val="000000"/>
                </a:solidFill>
                <a:latin typeface="Poppins"/>
                <a:ea typeface="Poppins"/>
                <a:cs typeface="Poppins"/>
                <a:sym typeface="Poppins"/>
              </a:rPr>
              <a:t>a</a:t>
            </a:r>
            <a:r>
              <a:rPr lang="en-US" sz="2533">
                <a:solidFill>
                  <a:srgbClr val="000000"/>
                </a:solidFill>
                <a:latin typeface="Poppins"/>
                <a:ea typeface="Poppins"/>
                <a:cs typeface="Poppins"/>
                <a:sym typeface="Poppins"/>
              </a:rPr>
              <a:t>i “ri</a:t>
            </a:r>
            <a:r>
              <a:rPr lang="en-US" sz="2533">
                <a:solidFill>
                  <a:srgbClr val="000000"/>
                </a:solidFill>
                <a:latin typeface="Poppins"/>
                <a:ea typeface="Poppins"/>
                <a:cs typeface="Poppins"/>
                <a:sym typeface="Poppins"/>
              </a:rPr>
              <a:t>n</a:t>
            </a:r>
            <a:r>
              <a:rPr lang="en-US" sz="2533">
                <a:solidFill>
                  <a:srgbClr val="000000"/>
                </a:solidFill>
                <a:latin typeface="Poppins"/>
                <a:ea typeface="Poppins"/>
                <a:cs typeface="Poppins"/>
                <a:sym typeface="Poppins"/>
              </a:rPr>
              <a:t>gkasan seluruh Bhagavad Gītā”, karena hampir seluruh konsep utama—Ātman, karma, bhakti, vairāgya, sthitaprajña, hingga realisasi spiritual tertinggi—dipaparkan secara padat dan mendalam di dalamnya.</a:t>
            </a:r>
          </a:p>
          <a:p>
            <a:pPr algn="just">
              <a:lnSpc>
                <a:spcPts val="3040"/>
              </a:lnSpc>
            </a:pPr>
          </a:p>
          <a:p>
            <a:pPr algn="just">
              <a:lnSpc>
                <a:spcPts val="3040"/>
              </a:lnSpc>
            </a:pPr>
            <a:r>
              <a:rPr lang="en-US" b="true" sz="2533">
                <a:solidFill>
                  <a:srgbClr val="000000"/>
                </a:solidFill>
                <a:latin typeface="Poppins Bold"/>
                <a:ea typeface="Poppins Bold"/>
                <a:cs typeface="Poppins Bold"/>
                <a:sym typeface="Poppins Bold"/>
              </a:rPr>
              <a:t>Keagungan Bab II</a:t>
            </a:r>
            <a:r>
              <a:rPr lang="en-US" sz="2533">
                <a:solidFill>
                  <a:srgbClr val="000000"/>
                </a:solidFill>
                <a:latin typeface="Poppins"/>
                <a:ea typeface="Poppins"/>
                <a:cs typeface="Poppins"/>
                <a:sym typeface="Poppins"/>
              </a:rPr>
              <a:t> tidak hanya tercermin dalam sloka-slokanya, tetapi juga dalam kisah-kisah simbolik yang berkembang dalam tradisi lisan dan sastra dharmika. Salah satu kisah inspiratif adalah cerita </a:t>
            </a:r>
            <a:r>
              <a:rPr lang="en-US" b="true" sz="2533">
                <a:solidFill>
                  <a:srgbClr val="000000"/>
                </a:solidFill>
                <a:latin typeface="Poppins Bold"/>
                <a:ea typeface="Poppins Bold"/>
                <a:cs typeface="Poppins Bold"/>
                <a:sym typeface="Poppins Bold"/>
              </a:rPr>
              <a:t>Brahmana Devasyāma</a:t>
            </a:r>
            <a:r>
              <a:rPr lang="en-US" sz="2533">
                <a:solidFill>
                  <a:srgbClr val="000000"/>
                </a:solidFill>
                <a:latin typeface="Poppins"/>
                <a:ea typeface="Poppins"/>
                <a:cs typeface="Poppins"/>
                <a:sym typeface="Poppins"/>
              </a:rPr>
              <a:t> dan pengembala kambing </a:t>
            </a:r>
            <a:r>
              <a:rPr lang="en-US" b="true" sz="2533">
                <a:solidFill>
                  <a:srgbClr val="000000"/>
                </a:solidFill>
                <a:latin typeface="Poppins Bold"/>
                <a:ea typeface="Poppins Bold"/>
                <a:cs typeface="Poppins Bold"/>
                <a:sym typeface="Poppins Bold"/>
              </a:rPr>
              <a:t>Mitrawan</a:t>
            </a:r>
            <a:r>
              <a:rPr lang="en-US" sz="2533">
                <a:solidFill>
                  <a:srgbClr val="000000"/>
                </a:solidFill>
                <a:latin typeface="Poppins"/>
                <a:ea typeface="Poppins"/>
                <a:cs typeface="Poppins"/>
                <a:sym typeface="Poppins"/>
              </a:rPr>
              <a:t>, yang mengilustrasikan kekuatan transformasional ajaran </a:t>
            </a:r>
            <a:r>
              <a:rPr lang="en-US" b="true" sz="2533">
                <a:solidFill>
                  <a:srgbClr val="000000"/>
                </a:solidFill>
                <a:latin typeface="Poppins Bold"/>
                <a:ea typeface="Poppins Bold"/>
                <a:cs typeface="Poppins Bold"/>
                <a:sym typeface="Poppins Bold"/>
              </a:rPr>
              <a:t>Sāṅkhya Yoga.</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9455938" cy="1120689"/>
          </a:xfrm>
          <a:prstGeom prst="rect">
            <a:avLst/>
          </a:prstGeom>
        </p:spPr>
        <p:txBody>
          <a:bodyPr anchor="t" rtlCol="false" tIns="0" lIns="0" bIns="0" rIns="0">
            <a:spAutoFit/>
          </a:bodyPr>
          <a:lstStyle/>
          <a:p>
            <a:pPr algn="l">
              <a:lnSpc>
                <a:spcPts val="4382"/>
              </a:lnSpc>
            </a:pPr>
            <a:r>
              <a:rPr lang="en-US" sz="3130" b="true">
                <a:solidFill>
                  <a:srgbClr val="1800AD"/>
                </a:solidFill>
                <a:latin typeface="Poppins Bold"/>
                <a:ea typeface="Poppins Bold"/>
                <a:cs typeface="Poppins Bold"/>
                <a:sym typeface="Poppins Bold"/>
              </a:rPr>
              <a:t>Pendahuluan: </a:t>
            </a:r>
          </a:p>
          <a:p>
            <a:pPr algn="l">
              <a:lnSpc>
                <a:spcPts val="4382"/>
              </a:lnSpc>
              <a:spcBef>
                <a:spcPct val="0"/>
              </a:spcBef>
            </a:pPr>
            <a:r>
              <a:rPr lang="en-US" b="true" sz="3130">
                <a:solidFill>
                  <a:srgbClr val="1800AD"/>
                </a:solidFill>
                <a:latin typeface="Poppins Bold"/>
                <a:ea typeface="Poppins Bold"/>
                <a:cs typeface="Poppins Bold"/>
                <a:sym typeface="Poppins Bold"/>
              </a:rPr>
              <a:t>Keagungan </a:t>
            </a:r>
            <a:r>
              <a:rPr lang="en-US" b="true" sz="3130">
                <a:solidFill>
                  <a:srgbClr val="1800AD"/>
                </a:solidFill>
                <a:latin typeface="Poppins Bold"/>
                <a:ea typeface="Poppins Bold"/>
                <a:cs typeface="Poppins Bold"/>
                <a:sym typeface="Poppins Bold"/>
              </a:rPr>
              <a:t>Bhagavad Gītā Bab II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1989936"/>
            <a:ext cx="11645627" cy="6000389"/>
          </a:xfrm>
          <a:prstGeom prst="rect">
            <a:avLst/>
          </a:prstGeom>
        </p:spPr>
        <p:txBody>
          <a:bodyPr anchor="t" rtlCol="false" tIns="0" lIns="0" bIns="0" rIns="0">
            <a:spAutoFit/>
          </a:bodyPr>
          <a:lstStyle/>
          <a:p>
            <a:pPr algn="just">
              <a:lnSpc>
                <a:spcPts val="2776"/>
              </a:lnSpc>
            </a:pPr>
            <a:r>
              <a:rPr lang="en-US" sz="2314">
                <a:solidFill>
                  <a:srgbClr val="000000"/>
                </a:solidFill>
                <a:latin typeface="Poppins"/>
                <a:ea typeface="Poppins"/>
                <a:cs typeface="Poppins"/>
                <a:sym typeface="Poppins"/>
              </a:rPr>
              <a:t>Dikisahkan seorang brahmana bernama Devasyāma, yang telah mengabdikan hidupnya pada pertapaan panjang, pelaksanaan yajña (korban</a:t>
            </a:r>
            <a:r>
              <a:rPr lang="en-US" sz="2314">
                <a:solidFill>
                  <a:srgbClr val="000000"/>
                </a:solidFill>
                <a:latin typeface="Poppins"/>
                <a:ea typeface="Poppins"/>
                <a:cs typeface="Poppins"/>
                <a:sym typeface="Poppins"/>
              </a:rPr>
              <a:t> suci), da</a:t>
            </a:r>
            <a:r>
              <a:rPr lang="en-US" sz="2314">
                <a:solidFill>
                  <a:srgbClr val="000000"/>
                </a:solidFill>
                <a:latin typeface="Poppins"/>
                <a:ea typeface="Poppins"/>
                <a:cs typeface="Poppins"/>
                <a:sym typeface="Poppins"/>
              </a:rPr>
              <a:t>n berbagai ritual Veda. Secara lahiriah, hidupnya tampak sempurna: disiplin spiritual terjaga, mantra terucap dengan benar, dan aturan dharma dijalankan tanpa cela.</a:t>
            </a:r>
          </a:p>
          <a:p>
            <a:pPr algn="just">
              <a:lnSpc>
                <a:spcPts val="2776"/>
              </a:lnSpc>
            </a:pPr>
            <a:r>
              <a:rPr lang="en-US" sz="2314">
                <a:solidFill>
                  <a:srgbClr val="000000"/>
                </a:solidFill>
                <a:latin typeface="Poppins"/>
                <a:ea typeface="Poppins"/>
                <a:cs typeface="Poppins"/>
                <a:sym typeface="Poppins"/>
              </a:rPr>
              <a:t>Namun di balik semua itu, Devasyāma masih diliputi kegelisahan batin. Ia merasa hampa, mudah marah, dan terikat pada hasil dari tapa dan yadnya yang ia lakukan. Ia mulai mempertanyakan:</a:t>
            </a:r>
          </a:p>
          <a:p>
            <a:pPr algn="just">
              <a:lnSpc>
                <a:spcPts val="2776"/>
              </a:lnSpc>
            </a:pPr>
          </a:p>
          <a:p>
            <a:pPr algn="just" marL="499613" indent="-249807" lvl="1">
              <a:lnSpc>
                <a:spcPts val="2776"/>
              </a:lnSpc>
              <a:buFont typeface="Arial"/>
              <a:buChar char="•"/>
            </a:pPr>
            <a:r>
              <a:rPr lang="en-US" sz="2314">
                <a:solidFill>
                  <a:srgbClr val="000000"/>
                </a:solidFill>
                <a:latin typeface="Poppins"/>
                <a:ea typeface="Poppins"/>
                <a:cs typeface="Poppins"/>
                <a:sym typeface="Poppins"/>
              </a:rPr>
              <a:t>“</a:t>
            </a:r>
            <a:r>
              <a:rPr lang="en-US" b="true" sz="2314" i="true">
                <a:solidFill>
                  <a:srgbClr val="000000"/>
                </a:solidFill>
                <a:latin typeface="Poppins Bold Italics"/>
                <a:ea typeface="Poppins Bold Italics"/>
                <a:cs typeface="Poppins Bold Italics"/>
                <a:sym typeface="Poppins Bold Italics"/>
              </a:rPr>
              <a:t>Mengapa setelah semua pengorbanan ini, aku masih belum menemukan kebahagiaan sejati</a:t>
            </a:r>
            <a:r>
              <a:rPr lang="en-US" sz="2314">
                <a:solidFill>
                  <a:srgbClr val="000000"/>
                </a:solidFill>
                <a:latin typeface="Poppins"/>
                <a:ea typeface="Poppins"/>
                <a:cs typeface="Poppins"/>
                <a:sym typeface="Poppins"/>
              </a:rPr>
              <a:t>?”</a:t>
            </a:r>
          </a:p>
          <a:p>
            <a:pPr algn="just">
              <a:lnSpc>
                <a:spcPts val="2776"/>
              </a:lnSpc>
            </a:pPr>
          </a:p>
          <a:p>
            <a:pPr algn="just">
              <a:lnSpc>
                <a:spcPts val="2776"/>
              </a:lnSpc>
            </a:pPr>
            <a:r>
              <a:rPr lang="en-US" sz="2314">
                <a:solidFill>
                  <a:srgbClr val="000000"/>
                </a:solidFill>
                <a:latin typeface="Poppins"/>
                <a:ea typeface="Poppins"/>
                <a:cs typeface="Poppins"/>
                <a:sym typeface="Poppins"/>
              </a:rPr>
              <a:t>Dalam pengembaraannya mencari jawaban, Devasyāma bertemu dengan seorang pengembala kambing sederhana bernama Mitrawan. Mitrawan hidup di padang rumput bersama kambing, sapi, bahkan binatang buas. Yang mengherankan, di tempat itu semua makhluk hidup berdampingan dengan damai.</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9455938" cy="1120689"/>
          </a:xfrm>
          <a:prstGeom prst="rect">
            <a:avLst/>
          </a:prstGeom>
        </p:spPr>
        <p:txBody>
          <a:bodyPr anchor="t" rtlCol="false" tIns="0" lIns="0" bIns="0" rIns="0">
            <a:spAutoFit/>
          </a:bodyPr>
          <a:lstStyle/>
          <a:p>
            <a:pPr algn="l">
              <a:lnSpc>
                <a:spcPts val="4382"/>
              </a:lnSpc>
              <a:spcBef>
                <a:spcPct val="0"/>
              </a:spcBef>
            </a:pPr>
            <a:r>
              <a:rPr lang="en-US" b="true" sz="3130">
                <a:solidFill>
                  <a:srgbClr val="1800AD"/>
                </a:solidFill>
                <a:latin typeface="Poppins Bold"/>
                <a:ea typeface="Poppins Bold"/>
                <a:cs typeface="Poppins Bold"/>
                <a:sym typeface="Poppins Bold"/>
              </a:rPr>
              <a:t>Kisah Brahmana Devasyāma dan Mitrawan: Kebijaksanaan y</a:t>
            </a:r>
            <a:r>
              <a:rPr lang="en-US" b="true" sz="3130">
                <a:solidFill>
                  <a:srgbClr val="1800AD"/>
                </a:solidFill>
                <a:latin typeface="Poppins Bold"/>
                <a:ea typeface="Poppins Bold"/>
                <a:cs typeface="Poppins Bold"/>
                <a:sym typeface="Poppins Bold"/>
              </a:rPr>
              <a:t>ang Mengubah Hati</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1989936"/>
            <a:ext cx="11645627" cy="5647985"/>
          </a:xfrm>
          <a:prstGeom prst="rect">
            <a:avLst/>
          </a:prstGeom>
        </p:spPr>
        <p:txBody>
          <a:bodyPr anchor="t" rtlCol="false" tIns="0" lIns="0" bIns="0" rIns="0">
            <a:spAutoFit/>
          </a:bodyPr>
          <a:lstStyle/>
          <a:p>
            <a:pPr algn="just">
              <a:lnSpc>
                <a:spcPts val="2776"/>
              </a:lnSpc>
            </a:pPr>
            <a:r>
              <a:rPr lang="en-US" sz="2314">
                <a:solidFill>
                  <a:srgbClr val="000000"/>
                </a:solidFill>
                <a:latin typeface="Poppins"/>
                <a:ea typeface="Poppins"/>
                <a:cs typeface="Poppins"/>
                <a:sym typeface="Poppins"/>
              </a:rPr>
              <a:t>Suatu hari, Devasyāma menyaksikan seekor singa mendekati kawanan kambing. Naluri alaminya seharusnya memangsa, tetapi tiba-tiba singa itu berhenti, duduk dengan tenang, dan pergi tanpa menyerang. Ketika ditanya, Mitrawan hanya terseny</a:t>
            </a:r>
            <a:r>
              <a:rPr lang="en-US" sz="2314">
                <a:solidFill>
                  <a:srgbClr val="000000"/>
                </a:solidFill>
                <a:latin typeface="Poppins"/>
                <a:ea typeface="Poppins"/>
                <a:cs typeface="Poppins"/>
                <a:sym typeface="Poppins"/>
              </a:rPr>
              <a:t>um da</a:t>
            </a:r>
            <a:r>
              <a:rPr lang="en-US" sz="2314">
                <a:solidFill>
                  <a:srgbClr val="000000"/>
                </a:solidFill>
                <a:latin typeface="Poppins"/>
                <a:ea typeface="Poppins"/>
                <a:cs typeface="Poppins"/>
                <a:sym typeface="Poppins"/>
              </a:rPr>
              <a:t>n berkata bahwa setiap hari ia melantunkan Bhagavad Gītā Bab II dengan penuh penghayatan.</a:t>
            </a:r>
          </a:p>
          <a:p>
            <a:pPr algn="just">
              <a:lnSpc>
                <a:spcPts val="2776"/>
              </a:lnSpc>
            </a:pPr>
          </a:p>
          <a:p>
            <a:pPr algn="just">
              <a:lnSpc>
                <a:spcPts val="2776"/>
              </a:lnSpc>
            </a:pPr>
            <a:r>
              <a:rPr lang="en-US" sz="2314">
                <a:solidFill>
                  <a:srgbClr val="000000"/>
                </a:solidFill>
                <a:latin typeface="Poppins"/>
                <a:ea typeface="Poppins"/>
                <a:cs typeface="Poppins"/>
                <a:sym typeface="Poppins"/>
              </a:rPr>
              <a:t>Mitrawan menjelaskan bahwa getaran kesadaran (caitanya) dari ajaran Sāṅkhya Yoga menciptakan kedamaian batin yang memancar keluar, memengaruhi seluruh makhluk di sekitarnya. Singa tidak merasa lapar bukan karena kenyang secara fisik, melainkan kar</a:t>
            </a:r>
            <a:r>
              <a:rPr lang="en-US" sz="2314">
                <a:solidFill>
                  <a:srgbClr val="000000"/>
                </a:solidFill>
                <a:latin typeface="Poppins"/>
                <a:ea typeface="Poppins"/>
                <a:cs typeface="Poppins"/>
                <a:sym typeface="Poppins"/>
              </a:rPr>
              <a:t>ena </a:t>
            </a:r>
            <a:r>
              <a:rPr lang="en-US" sz="2314">
                <a:solidFill>
                  <a:srgbClr val="000000"/>
                </a:solidFill>
                <a:latin typeface="Poppins"/>
                <a:ea typeface="Poppins"/>
                <a:cs typeface="Poppins"/>
                <a:sym typeface="Poppins"/>
              </a:rPr>
              <a:t>n</a:t>
            </a:r>
            <a:r>
              <a:rPr lang="en-US" sz="2314">
                <a:solidFill>
                  <a:srgbClr val="000000"/>
                </a:solidFill>
                <a:latin typeface="Poppins"/>
                <a:ea typeface="Poppins"/>
                <a:cs typeface="Poppins"/>
                <a:sym typeface="Poppins"/>
              </a:rPr>
              <a:t>a</a:t>
            </a:r>
            <a:r>
              <a:rPr lang="en-US" sz="2314">
                <a:solidFill>
                  <a:srgbClr val="000000"/>
                </a:solidFill>
                <a:latin typeface="Poppins"/>
                <a:ea typeface="Poppins"/>
                <a:cs typeface="Poppins"/>
                <a:sym typeface="Poppins"/>
              </a:rPr>
              <a:t>f</a:t>
            </a:r>
            <a:r>
              <a:rPr lang="en-US" sz="2314">
                <a:solidFill>
                  <a:srgbClr val="000000"/>
                </a:solidFill>
                <a:latin typeface="Poppins"/>
                <a:ea typeface="Poppins"/>
                <a:cs typeface="Poppins"/>
                <a:sym typeface="Poppins"/>
              </a:rPr>
              <a:t>su </a:t>
            </a:r>
            <a:r>
              <a:rPr lang="en-US" sz="2314">
                <a:solidFill>
                  <a:srgbClr val="000000"/>
                </a:solidFill>
                <a:latin typeface="Poppins"/>
                <a:ea typeface="Poppins"/>
                <a:cs typeface="Poppins"/>
                <a:sym typeface="Poppins"/>
              </a:rPr>
              <a:t>da</a:t>
            </a:r>
            <a:r>
              <a:rPr lang="en-US" sz="2314">
                <a:solidFill>
                  <a:srgbClr val="000000"/>
                </a:solidFill>
                <a:latin typeface="Poppins"/>
                <a:ea typeface="Poppins"/>
                <a:cs typeface="Poppins"/>
                <a:sym typeface="Poppins"/>
              </a:rPr>
              <a:t>n</a:t>
            </a:r>
            <a:r>
              <a:rPr lang="en-US" sz="2314">
                <a:solidFill>
                  <a:srgbClr val="000000"/>
                </a:solidFill>
                <a:latin typeface="Poppins"/>
                <a:ea typeface="Poppins"/>
                <a:cs typeface="Poppins"/>
                <a:sym typeface="Poppins"/>
              </a:rPr>
              <a:t> d</a:t>
            </a:r>
            <a:r>
              <a:rPr lang="en-US" sz="2314">
                <a:solidFill>
                  <a:srgbClr val="000000"/>
                </a:solidFill>
                <a:latin typeface="Poppins"/>
                <a:ea typeface="Poppins"/>
                <a:cs typeface="Poppins"/>
                <a:sym typeface="Poppins"/>
              </a:rPr>
              <a:t>or</a:t>
            </a:r>
            <a:r>
              <a:rPr lang="en-US" sz="2314">
                <a:solidFill>
                  <a:srgbClr val="000000"/>
                </a:solidFill>
                <a:latin typeface="Poppins"/>
                <a:ea typeface="Poppins"/>
                <a:cs typeface="Poppins"/>
                <a:sym typeface="Poppins"/>
              </a:rPr>
              <a:t>o</a:t>
            </a:r>
            <a:r>
              <a:rPr lang="en-US" sz="2314">
                <a:solidFill>
                  <a:srgbClr val="000000"/>
                </a:solidFill>
                <a:latin typeface="Poppins"/>
                <a:ea typeface="Poppins"/>
                <a:cs typeface="Poppins"/>
                <a:sym typeface="Poppins"/>
              </a:rPr>
              <a:t>n</a:t>
            </a:r>
            <a:r>
              <a:rPr lang="en-US" sz="2314">
                <a:solidFill>
                  <a:srgbClr val="000000"/>
                </a:solidFill>
                <a:latin typeface="Poppins"/>
                <a:ea typeface="Poppins"/>
                <a:cs typeface="Poppins"/>
                <a:sym typeface="Poppins"/>
              </a:rPr>
              <a:t>g</a:t>
            </a:r>
            <a:r>
              <a:rPr lang="en-US" sz="2314">
                <a:solidFill>
                  <a:srgbClr val="000000"/>
                </a:solidFill>
                <a:latin typeface="Poppins"/>
                <a:ea typeface="Poppins"/>
                <a:cs typeface="Poppins"/>
                <a:sym typeface="Poppins"/>
              </a:rPr>
              <a:t>an in</a:t>
            </a:r>
            <a:r>
              <a:rPr lang="en-US" sz="2314">
                <a:solidFill>
                  <a:srgbClr val="000000"/>
                </a:solidFill>
                <a:latin typeface="Poppins"/>
                <a:ea typeface="Poppins"/>
                <a:cs typeface="Poppins"/>
                <a:sym typeface="Poppins"/>
              </a:rPr>
              <a:t>st</a:t>
            </a:r>
            <a:r>
              <a:rPr lang="en-US" sz="2314">
                <a:solidFill>
                  <a:srgbClr val="000000"/>
                </a:solidFill>
                <a:latin typeface="Poppins"/>
                <a:ea typeface="Poppins"/>
                <a:cs typeface="Poppins"/>
                <a:sym typeface="Poppins"/>
              </a:rPr>
              <a:t>i</a:t>
            </a:r>
            <a:r>
              <a:rPr lang="en-US" sz="2314">
                <a:solidFill>
                  <a:srgbClr val="000000"/>
                </a:solidFill>
                <a:latin typeface="Poppins"/>
                <a:ea typeface="Poppins"/>
                <a:cs typeface="Poppins"/>
                <a:sym typeface="Poppins"/>
              </a:rPr>
              <a:t>ngtifnya</a:t>
            </a:r>
            <a:r>
              <a:rPr lang="en-US" sz="2314">
                <a:solidFill>
                  <a:srgbClr val="000000"/>
                </a:solidFill>
                <a:latin typeface="Poppins"/>
                <a:ea typeface="Poppins"/>
                <a:cs typeface="Poppins"/>
                <a:sym typeface="Poppins"/>
              </a:rPr>
              <a:t> </a:t>
            </a:r>
            <a:r>
              <a:rPr lang="en-US" sz="2314">
                <a:solidFill>
                  <a:srgbClr val="000000"/>
                </a:solidFill>
                <a:latin typeface="Poppins"/>
                <a:ea typeface="Poppins"/>
                <a:cs typeface="Poppins"/>
                <a:sym typeface="Poppins"/>
              </a:rPr>
              <a:t>dired</a:t>
            </a:r>
            <a:r>
              <a:rPr lang="en-US" sz="2314">
                <a:solidFill>
                  <a:srgbClr val="000000"/>
                </a:solidFill>
                <a:latin typeface="Poppins"/>
                <a:ea typeface="Poppins"/>
                <a:cs typeface="Poppins"/>
                <a:sym typeface="Poppins"/>
              </a:rPr>
              <a:t>am </a:t>
            </a:r>
            <a:r>
              <a:rPr lang="en-US" sz="2314">
                <a:solidFill>
                  <a:srgbClr val="000000"/>
                </a:solidFill>
                <a:latin typeface="Poppins"/>
                <a:ea typeface="Poppins"/>
                <a:cs typeface="Poppins"/>
                <a:sym typeface="Poppins"/>
              </a:rPr>
              <a:t>ol</a:t>
            </a:r>
            <a:r>
              <a:rPr lang="en-US" sz="2314">
                <a:solidFill>
                  <a:srgbClr val="000000"/>
                </a:solidFill>
                <a:latin typeface="Poppins"/>
                <a:ea typeface="Poppins"/>
                <a:cs typeface="Poppins"/>
                <a:sym typeface="Poppins"/>
              </a:rPr>
              <a:t>e</a:t>
            </a:r>
            <a:r>
              <a:rPr lang="en-US" sz="2314">
                <a:solidFill>
                  <a:srgbClr val="000000"/>
                </a:solidFill>
                <a:latin typeface="Poppins"/>
                <a:ea typeface="Poppins"/>
                <a:cs typeface="Poppins"/>
                <a:sym typeface="Poppins"/>
              </a:rPr>
              <a:t>h</a:t>
            </a:r>
            <a:r>
              <a:rPr lang="en-US" sz="2314">
                <a:solidFill>
                  <a:srgbClr val="000000"/>
                </a:solidFill>
                <a:latin typeface="Poppins"/>
                <a:ea typeface="Poppins"/>
                <a:cs typeface="Poppins"/>
                <a:sym typeface="Poppins"/>
              </a:rPr>
              <a:t> ene</a:t>
            </a:r>
            <a:r>
              <a:rPr lang="en-US" sz="2314">
                <a:solidFill>
                  <a:srgbClr val="000000"/>
                </a:solidFill>
                <a:latin typeface="Poppins"/>
                <a:ea typeface="Poppins"/>
                <a:cs typeface="Poppins"/>
                <a:sym typeface="Poppins"/>
              </a:rPr>
              <a:t>rgi sattvi</a:t>
            </a:r>
            <a:r>
              <a:rPr lang="en-US" sz="2314">
                <a:solidFill>
                  <a:srgbClr val="000000"/>
                </a:solidFill>
                <a:latin typeface="Poppins"/>
                <a:ea typeface="Poppins"/>
                <a:cs typeface="Poppins"/>
                <a:sym typeface="Poppins"/>
              </a:rPr>
              <a:t>ka</a:t>
            </a:r>
            <a:r>
              <a:rPr lang="en-US" sz="2314">
                <a:solidFill>
                  <a:srgbClr val="000000"/>
                </a:solidFill>
                <a:latin typeface="Poppins"/>
                <a:ea typeface="Poppins"/>
                <a:cs typeface="Poppins"/>
                <a:sym typeface="Poppins"/>
              </a:rPr>
              <a:t> dari</a:t>
            </a:r>
            <a:r>
              <a:rPr lang="en-US" sz="2314">
                <a:solidFill>
                  <a:srgbClr val="000000"/>
                </a:solidFill>
                <a:latin typeface="Poppins"/>
                <a:ea typeface="Poppins"/>
                <a:cs typeface="Poppins"/>
                <a:sym typeface="Poppins"/>
              </a:rPr>
              <a:t> keb</a:t>
            </a:r>
            <a:r>
              <a:rPr lang="en-US" sz="2314">
                <a:solidFill>
                  <a:srgbClr val="000000"/>
                </a:solidFill>
                <a:latin typeface="Poppins"/>
                <a:ea typeface="Poppins"/>
                <a:cs typeface="Poppins"/>
                <a:sym typeface="Poppins"/>
              </a:rPr>
              <a:t>ij</a:t>
            </a:r>
            <a:r>
              <a:rPr lang="en-US" sz="2314">
                <a:solidFill>
                  <a:srgbClr val="000000"/>
                </a:solidFill>
                <a:latin typeface="Poppins"/>
                <a:ea typeface="Poppins"/>
                <a:cs typeface="Poppins"/>
                <a:sym typeface="Poppins"/>
              </a:rPr>
              <a:t>a</a:t>
            </a:r>
            <a:r>
              <a:rPr lang="en-US" sz="2314">
                <a:solidFill>
                  <a:srgbClr val="000000"/>
                </a:solidFill>
                <a:latin typeface="Poppins"/>
                <a:ea typeface="Poppins"/>
                <a:cs typeface="Poppins"/>
                <a:sym typeface="Poppins"/>
              </a:rPr>
              <a:t>ks</a:t>
            </a:r>
            <a:r>
              <a:rPr lang="en-US" sz="2314">
                <a:solidFill>
                  <a:srgbClr val="000000"/>
                </a:solidFill>
                <a:latin typeface="Poppins"/>
                <a:ea typeface="Poppins"/>
                <a:cs typeface="Poppins"/>
                <a:sym typeface="Poppins"/>
              </a:rPr>
              <a:t>a</a:t>
            </a:r>
            <a:r>
              <a:rPr lang="en-US" sz="2314">
                <a:solidFill>
                  <a:srgbClr val="000000"/>
                </a:solidFill>
                <a:latin typeface="Poppins"/>
                <a:ea typeface="Poppins"/>
                <a:cs typeface="Poppins"/>
                <a:sym typeface="Poppins"/>
              </a:rPr>
              <a:t>n</a:t>
            </a:r>
            <a:r>
              <a:rPr lang="en-US" sz="2314">
                <a:solidFill>
                  <a:srgbClr val="000000"/>
                </a:solidFill>
                <a:latin typeface="Poppins"/>
                <a:ea typeface="Poppins"/>
                <a:cs typeface="Poppins"/>
                <a:sym typeface="Poppins"/>
              </a:rPr>
              <a:t>aan sejati</a:t>
            </a:r>
            <a:r>
              <a:rPr lang="en-US" sz="2314">
                <a:solidFill>
                  <a:srgbClr val="000000"/>
                </a:solidFill>
                <a:latin typeface="Poppins"/>
                <a:ea typeface="Poppins"/>
                <a:cs typeface="Poppins"/>
                <a:sym typeface="Poppins"/>
              </a:rPr>
              <a:t>.</a:t>
            </a:r>
          </a:p>
          <a:p>
            <a:pPr algn="just">
              <a:lnSpc>
                <a:spcPts val="2776"/>
              </a:lnSpc>
            </a:pPr>
            <a:r>
              <a:rPr lang="en-US" sz="2314">
                <a:solidFill>
                  <a:srgbClr val="000000"/>
                </a:solidFill>
                <a:latin typeface="Poppins"/>
                <a:ea typeface="Poppins"/>
                <a:cs typeface="Poppins"/>
                <a:sym typeface="Poppins"/>
              </a:rPr>
              <a:t>Kisah ini menegaskan pesan utama Bab II:</a:t>
            </a:r>
          </a:p>
          <a:p>
            <a:pPr algn="just">
              <a:lnSpc>
                <a:spcPts val="2776"/>
              </a:lnSpc>
            </a:pPr>
          </a:p>
          <a:p>
            <a:pPr algn="just" marL="499613" indent="-249807" lvl="1">
              <a:lnSpc>
                <a:spcPts val="2776"/>
              </a:lnSpc>
              <a:buFont typeface="Arial"/>
              <a:buChar char="•"/>
            </a:pPr>
            <a:r>
              <a:rPr lang="en-US" b="true" sz="2314" i="true">
                <a:solidFill>
                  <a:srgbClr val="000000"/>
                </a:solidFill>
                <a:latin typeface="Poppins Bold Italics"/>
                <a:ea typeface="Poppins Bold Italics"/>
                <a:cs typeface="Poppins Bold Italics"/>
                <a:sym typeface="Poppins Bold Italics"/>
              </a:rPr>
              <a:t>pembebasan sejati tidak lahir dari ritual semata, tetapi dari realisasi pengetahuan tentang Ātman dan pengendalian keterikatan batin.</a:t>
            </a:r>
          </a:p>
          <a:p>
            <a:pPr algn="just">
              <a:lnSpc>
                <a:spcPts val="2776"/>
              </a:lnSpc>
            </a:pP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9455938" cy="1120689"/>
          </a:xfrm>
          <a:prstGeom prst="rect">
            <a:avLst/>
          </a:prstGeom>
        </p:spPr>
        <p:txBody>
          <a:bodyPr anchor="t" rtlCol="false" tIns="0" lIns="0" bIns="0" rIns="0">
            <a:spAutoFit/>
          </a:bodyPr>
          <a:lstStyle/>
          <a:p>
            <a:pPr algn="l">
              <a:lnSpc>
                <a:spcPts val="4382"/>
              </a:lnSpc>
              <a:spcBef>
                <a:spcPct val="0"/>
              </a:spcBef>
            </a:pPr>
            <a:r>
              <a:rPr lang="en-US" b="true" sz="3130">
                <a:solidFill>
                  <a:srgbClr val="1800AD"/>
                </a:solidFill>
                <a:latin typeface="Poppins Bold"/>
                <a:ea typeface="Poppins Bold"/>
                <a:cs typeface="Poppins Bold"/>
                <a:sym typeface="Poppins Bold"/>
              </a:rPr>
              <a:t>Kisah Brahmana Devasyāma dan Mitrawan: Kebijaksanaan y</a:t>
            </a:r>
            <a:r>
              <a:rPr lang="en-US" b="true" sz="3130">
                <a:solidFill>
                  <a:srgbClr val="1800AD"/>
                </a:solidFill>
                <a:latin typeface="Poppins Bold"/>
                <a:ea typeface="Poppins Bold"/>
                <a:cs typeface="Poppins Bold"/>
                <a:sym typeface="Poppins Bold"/>
              </a:rPr>
              <a:t>ang Mengubah Hati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1961361"/>
            <a:ext cx="11645627" cy="5877159"/>
          </a:xfrm>
          <a:prstGeom prst="rect">
            <a:avLst/>
          </a:prstGeom>
        </p:spPr>
        <p:txBody>
          <a:bodyPr anchor="t" rtlCol="false" tIns="0" lIns="0" bIns="0" rIns="0">
            <a:spAutoFit/>
          </a:bodyPr>
          <a:lstStyle/>
          <a:p>
            <a:pPr algn="just">
              <a:lnSpc>
                <a:spcPts val="3616"/>
              </a:lnSpc>
            </a:pPr>
            <a:r>
              <a:rPr lang="en-US" sz="3014">
                <a:solidFill>
                  <a:srgbClr val="000000"/>
                </a:solidFill>
                <a:latin typeface="Poppins"/>
                <a:ea typeface="Poppins"/>
                <a:cs typeface="Poppins"/>
                <a:sym typeface="Poppins"/>
              </a:rPr>
              <a:t>Bab II dimulai dengan kondisi eksistensial Arjuna yang dilanda krisis moral, psikologis, dan spiritual. Ia mengala</a:t>
            </a:r>
            <a:r>
              <a:rPr lang="en-US" sz="3014">
                <a:solidFill>
                  <a:srgbClr val="000000"/>
                </a:solidFill>
                <a:latin typeface="Poppins"/>
                <a:ea typeface="Poppins"/>
                <a:cs typeface="Poppins"/>
                <a:sym typeface="Poppins"/>
              </a:rPr>
              <a:t>mi viṣāda</a:t>
            </a:r>
            <a:r>
              <a:rPr lang="en-US" sz="3014">
                <a:solidFill>
                  <a:srgbClr val="000000"/>
                </a:solidFill>
                <a:latin typeface="Poppins"/>
                <a:ea typeface="Poppins"/>
                <a:cs typeface="Poppins"/>
                <a:sym typeface="Poppins"/>
              </a:rPr>
              <a:t> (keputusasaan), simbol universal penderitaan manusia ketika dihadapkan pada konflik antara kewajiban, emosi, dan ketakutan akan kehilangan.</a:t>
            </a:r>
          </a:p>
          <a:p>
            <a:pPr algn="just">
              <a:lnSpc>
                <a:spcPts val="3616"/>
              </a:lnSpc>
            </a:pPr>
            <a:r>
              <a:rPr lang="en-US" sz="3014">
                <a:solidFill>
                  <a:srgbClr val="000000"/>
                </a:solidFill>
                <a:latin typeface="Poppins"/>
                <a:ea typeface="Poppins"/>
                <a:cs typeface="Poppins"/>
                <a:sym typeface="Poppins"/>
              </a:rPr>
              <a:t>Śrī Kṛṣṇa merespons bukan dengan penghiburan emosional, melainkan d</a:t>
            </a:r>
            <a:r>
              <a:rPr lang="en-US" sz="3014">
                <a:solidFill>
                  <a:srgbClr val="000000"/>
                </a:solidFill>
                <a:latin typeface="Poppins"/>
                <a:ea typeface="Poppins"/>
                <a:cs typeface="Poppins"/>
                <a:sym typeface="Poppins"/>
              </a:rPr>
              <a:t>enga</a:t>
            </a:r>
            <a:r>
              <a:rPr lang="en-US" sz="3014">
                <a:solidFill>
                  <a:srgbClr val="000000"/>
                </a:solidFill>
                <a:latin typeface="Poppins"/>
                <a:ea typeface="Poppins"/>
                <a:cs typeface="Poppins"/>
                <a:sym typeface="Poppins"/>
              </a:rPr>
              <a:t>n</a:t>
            </a:r>
            <a:r>
              <a:rPr lang="en-US" sz="3014">
                <a:solidFill>
                  <a:srgbClr val="000000"/>
                </a:solidFill>
                <a:latin typeface="Poppins"/>
                <a:ea typeface="Poppins"/>
                <a:cs typeface="Poppins"/>
                <a:sym typeface="Poppins"/>
              </a:rPr>
              <a:t> pencerahan metafi</a:t>
            </a:r>
            <a:r>
              <a:rPr lang="en-US" sz="3014">
                <a:solidFill>
                  <a:srgbClr val="000000"/>
                </a:solidFill>
                <a:latin typeface="Poppins"/>
                <a:ea typeface="Poppins"/>
                <a:cs typeface="Poppins"/>
                <a:sym typeface="Poppins"/>
              </a:rPr>
              <a:t>s</a:t>
            </a:r>
            <a:r>
              <a:rPr lang="en-US" sz="3014">
                <a:solidFill>
                  <a:srgbClr val="000000"/>
                </a:solidFill>
                <a:latin typeface="Poppins"/>
                <a:ea typeface="Poppins"/>
                <a:cs typeface="Poppins"/>
                <a:sym typeface="Poppins"/>
              </a:rPr>
              <a:t>is. I</a:t>
            </a:r>
            <a:r>
              <a:rPr lang="en-US" sz="3014">
                <a:solidFill>
                  <a:srgbClr val="000000"/>
                </a:solidFill>
                <a:latin typeface="Poppins"/>
                <a:ea typeface="Poppins"/>
                <a:cs typeface="Poppins"/>
                <a:sym typeface="Poppins"/>
              </a:rPr>
              <a:t>nilah</a:t>
            </a:r>
            <a:r>
              <a:rPr lang="en-US" sz="3014">
                <a:solidFill>
                  <a:srgbClr val="000000"/>
                </a:solidFill>
                <a:latin typeface="Poppins"/>
                <a:ea typeface="Poppins"/>
                <a:cs typeface="Poppins"/>
                <a:sym typeface="Poppins"/>
              </a:rPr>
              <a:t> c</a:t>
            </a:r>
            <a:r>
              <a:rPr lang="en-US" sz="3014">
                <a:solidFill>
                  <a:srgbClr val="000000"/>
                </a:solidFill>
                <a:latin typeface="Poppins"/>
                <a:ea typeface="Poppins"/>
                <a:cs typeface="Poppins"/>
                <a:sym typeface="Poppins"/>
              </a:rPr>
              <a:t>iri </a:t>
            </a:r>
            <a:r>
              <a:rPr lang="en-US" sz="3014">
                <a:solidFill>
                  <a:srgbClr val="000000"/>
                </a:solidFill>
                <a:latin typeface="Poppins"/>
                <a:ea typeface="Poppins"/>
                <a:cs typeface="Poppins"/>
                <a:sym typeface="Poppins"/>
              </a:rPr>
              <a:t>khas</a:t>
            </a:r>
            <a:r>
              <a:rPr lang="en-US" sz="3014">
                <a:solidFill>
                  <a:srgbClr val="000000"/>
                </a:solidFill>
                <a:latin typeface="Poppins"/>
                <a:ea typeface="Poppins"/>
                <a:cs typeface="Poppins"/>
                <a:sym typeface="Poppins"/>
              </a:rPr>
              <a:t> Sāṅkhya</a:t>
            </a:r>
            <a:r>
              <a:rPr lang="en-US" sz="3014">
                <a:solidFill>
                  <a:srgbClr val="000000"/>
                </a:solidFill>
                <a:latin typeface="Poppins"/>
                <a:ea typeface="Poppins"/>
                <a:cs typeface="Poppins"/>
                <a:sym typeface="Poppins"/>
              </a:rPr>
              <a:t> Yoga:</a:t>
            </a:r>
          </a:p>
          <a:p>
            <a:pPr algn="just" marL="650739" indent="-325370" lvl="1">
              <a:lnSpc>
                <a:spcPts val="3616"/>
              </a:lnSpc>
              <a:buFont typeface="Arial"/>
              <a:buChar char="•"/>
            </a:pPr>
            <a:r>
              <a:rPr lang="en-US" sz="3014">
                <a:solidFill>
                  <a:srgbClr val="000000"/>
                </a:solidFill>
                <a:latin typeface="Poppins"/>
                <a:ea typeface="Poppins"/>
                <a:cs typeface="Poppins"/>
                <a:sym typeface="Poppins"/>
              </a:rPr>
              <a:t>M</a:t>
            </a:r>
            <a:r>
              <a:rPr lang="en-US" sz="3014">
                <a:solidFill>
                  <a:srgbClr val="000000"/>
                </a:solidFill>
                <a:latin typeface="Poppins"/>
                <a:ea typeface="Poppins"/>
                <a:cs typeface="Poppins"/>
                <a:sym typeface="Poppins"/>
              </a:rPr>
              <a:t>embeda</a:t>
            </a:r>
            <a:r>
              <a:rPr lang="en-US" sz="3014">
                <a:solidFill>
                  <a:srgbClr val="000000"/>
                </a:solidFill>
                <a:latin typeface="Poppins"/>
                <a:ea typeface="Poppins"/>
                <a:cs typeface="Poppins"/>
                <a:sym typeface="Poppins"/>
              </a:rPr>
              <a:t>k</a:t>
            </a:r>
            <a:r>
              <a:rPr lang="en-US" sz="3014">
                <a:solidFill>
                  <a:srgbClr val="000000"/>
                </a:solidFill>
                <a:latin typeface="Poppins"/>
                <a:ea typeface="Poppins"/>
                <a:cs typeface="Poppins"/>
                <a:sym typeface="Poppins"/>
              </a:rPr>
              <a:t>a</a:t>
            </a:r>
            <a:r>
              <a:rPr lang="en-US" sz="3014">
                <a:solidFill>
                  <a:srgbClr val="000000"/>
                </a:solidFill>
                <a:latin typeface="Poppins"/>
                <a:ea typeface="Poppins"/>
                <a:cs typeface="Poppins"/>
                <a:sym typeface="Poppins"/>
              </a:rPr>
              <a:t>n y</a:t>
            </a:r>
            <a:r>
              <a:rPr lang="en-US" sz="3014">
                <a:solidFill>
                  <a:srgbClr val="000000"/>
                </a:solidFill>
                <a:latin typeface="Poppins"/>
                <a:ea typeface="Poppins"/>
                <a:cs typeface="Poppins"/>
                <a:sym typeface="Poppins"/>
              </a:rPr>
              <a:t>ang ab</a:t>
            </a:r>
            <a:r>
              <a:rPr lang="en-US" sz="3014">
                <a:solidFill>
                  <a:srgbClr val="000000"/>
                </a:solidFill>
                <a:latin typeface="Poppins"/>
                <a:ea typeface="Poppins"/>
                <a:cs typeface="Poppins"/>
                <a:sym typeface="Poppins"/>
              </a:rPr>
              <a:t>adi (Ātman) dari yang tidak abadi (śarīra),</a:t>
            </a:r>
          </a:p>
          <a:p>
            <a:pPr algn="just" marL="650739" indent="-325370" lvl="1">
              <a:lnSpc>
                <a:spcPts val="3616"/>
              </a:lnSpc>
              <a:buFont typeface="Arial"/>
              <a:buChar char="•"/>
            </a:pPr>
            <a:r>
              <a:rPr lang="en-US" sz="3014">
                <a:solidFill>
                  <a:srgbClr val="000000"/>
                </a:solidFill>
                <a:latin typeface="Poppins"/>
                <a:ea typeface="Poppins"/>
                <a:cs typeface="Poppins"/>
                <a:sym typeface="Poppins"/>
              </a:rPr>
              <a:t>M</a:t>
            </a:r>
            <a:r>
              <a:rPr lang="en-US" sz="3014">
                <a:solidFill>
                  <a:srgbClr val="000000"/>
                </a:solidFill>
                <a:latin typeface="Poppins"/>
                <a:ea typeface="Poppins"/>
                <a:cs typeface="Poppins"/>
                <a:sym typeface="Poppins"/>
              </a:rPr>
              <a:t>embebas</a:t>
            </a:r>
            <a:r>
              <a:rPr lang="en-US" sz="3014">
                <a:solidFill>
                  <a:srgbClr val="000000"/>
                </a:solidFill>
                <a:latin typeface="Poppins"/>
                <a:ea typeface="Poppins"/>
                <a:cs typeface="Poppins"/>
                <a:sym typeface="Poppins"/>
              </a:rPr>
              <a:t>k</a:t>
            </a:r>
            <a:r>
              <a:rPr lang="en-US" sz="3014">
                <a:solidFill>
                  <a:srgbClr val="000000"/>
                </a:solidFill>
                <a:latin typeface="Poppins"/>
                <a:ea typeface="Poppins"/>
                <a:cs typeface="Poppins"/>
                <a:sym typeface="Poppins"/>
              </a:rPr>
              <a:t>an </a:t>
            </a:r>
            <a:r>
              <a:rPr lang="en-US" sz="3014">
                <a:solidFill>
                  <a:srgbClr val="000000"/>
                </a:solidFill>
                <a:latin typeface="Poppins"/>
                <a:ea typeface="Poppins"/>
                <a:cs typeface="Poppins"/>
                <a:sym typeface="Poppins"/>
              </a:rPr>
              <a:t>m</a:t>
            </a:r>
            <a:r>
              <a:rPr lang="en-US" sz="3014">
                <a:solidFill>
                  <a:srgbClr val="000000"/>
                </a:solidFill>
                <a:latin typeface="Poppins"/>
                <a:ea typeface="Poppins"/>
                <a:cs typeface="Poppins"/>
                <a:sym typeface="Poppins"/>
              </a:rPr>
              <a:t>a</a:t>
            </a:r>
            <a:r>
              <a:rPr lang="en-US" sz="3014">
                <a:solidFill>
                  <a:srgbClr val="000000"/>
                </a:solidFill>
                <a:latin typeface="Poppins"/>
                <a:ea typeface="Poppins"/>
                <a:cs typeface="Poppins"/>
                <a:sym typeface="Poppins"/>
              </a:rPr>
              <a:t>nus</a:t>
            </a:r>
            <a:r>
              <a:rPr lang="en-US" sz="3014">
                <a:solidFill>
                  <a:srgbClr val="000000"/>
                </a:solidFill>
                <a:latin typeface="Poppins"/>
                <a:ea typeface="Poppins"/>
                <a:cs typeface="Poppins"/>
                <a:sym typeface="Poppins"/>
              </a:rPr>
              <a:t>ia dari </a:t>
            </a:r>
            <a:r>
              <a:rPr lang="en-US" sz="3014">
                <a:solidFill>
                  <a:srgbClr val="000000"/>
                </a:solidFill>
                <a:latin typeface="Poppins"/>
                <a:ea typeface="Poppins"/>
                <a:cs typeface="Poppins"/>
                <a:sym typeface="Poppins"/>
              </a:rPr>
              <a:t>kete</a:t>
            </a:r>
            <a:r>
              <a:rPr lang="en-US" sz="3014">
                <a:solidFill>
                  <a:srgbClr val="000000"/>
                </a:solidFill>
                <a:latin typeface="Poppins"/>
                <a:ea typeface="Poppins"/>
                <a:cs typeface="Poppins"/>
                <a:sym typeface="Poppins"/>
              </a:rPr>
              <a:t>ri</a:t>
            </a:r>
            <a:r>
              <a:rPr lang="en-US" sz="3014">
                <a:solidFill>
                  <a:srgbClr val="000000"/>
                </a:solidFill>
                <a:latin typeface="Poppins"/>
                <a:ea typeface="Poppins"/>
                <a:cs typeface="Poppins"/>
                <a:sym typeface="Poppins"/>
              </a:rPr>
              <a:t>k</a:t>
            </a:r>
            <a:r>
              <a:rPr lang="en-US" sz="3014">
                <a:solidFill>
                  <a:srgbClr val="000000"/>
                </a:solidFill>
                <a:latin typeface="Poppins"/>
                <a:ea typeface="Poppins"/>
                <a:cs typeface="Poppins"/>
                <a:sym typeface="Poppins"/>
              </a:rPr>
              <a:t>ata</a:t>
            </a:r>
            <a:r>
              <a:rPr lang="en-US" sz="3014">
                <a:solidFill>
                  <a:srgbClr val="000000"/>
                </a:solidFill>
                <a:latin typeface="Poppins"/>
                <a:ea typeface="Poppins"/>
                <a:cs typeface="Poppins"/>
                <a:sym typeface="Poppins"/>
              </a:rPr>
              <a:t>n</a:t>
            </a:r>
            <a:r>
              <a:rPr lang="en-US" sz="3014">
                <a:solidFill>
                  <a:srgbClr val="000000"/>
                </a:solidFill>
                <a:latin typeface="Poppins"/>
                <a:ea typeface="Poppins"/>
                <a:cs typeface="Poppins"/>
                <a:sym typeface="Poppins"/>
              </a:rPr>
              <a:t> </a:t>
            </a:r>
            <a:r>
              <a:rPr lang="en-US" sz="3014">
                <a:solidFill>
                  <a:srgbClr val="000000"/>
                </a:solidFill>
                <a:latin typeface="Poppins"/>
                <a:ea typeface="Poppins"/>
                <a:cs typeface="Poppins"/>
                <a:sym typeface="Poppins"/>
              </a:rPr>
              <a:t>p</a:t>
            </a:r>
            <a:r>
              <a:rPr lang="en-US" sz="3014">
                <a:solidFill>
                  <a:srgbClr val="000000"/>
                </a:solidFill>
                <a:latin typeface="Poppins"/>
                <a:ea typeface="Poppins"/>
                <a:cs typeface="Poppins"/>
                <a:sym typeface="Poppins"/>
              </a:rPr>
              <a:t>ada </a:t>
            </a:r>
            <a:r>
              <a:rPr lang="en-US" sz="3014">
                <a:solidFill>
                  <a:srgbClr val="000000"/>
                </a:solidFill>
                <a:latin typeface="Poppins"/>
                <a:ea typeface="Poppins"/>
                <a:cs typeface="Poppins"/>
                <a:sym typeface="Poppins"/>
              </a:rPr>
              <a:t>h</a:t>
            </a:r>
            <a:r>
              <a:rPr lang="en-US" sz="3014">
                <a:solidFill>
                  <a:srgbClr val="000000"/>
                </a:solidFill>
                <a:latin typeface="Poppins"/>
                <a:ea typeface="Poppins"/>
                <a:cs typeface="Poppins"/>
                <a:sym typeface="Poppins"/>
              </a:rPr>
              <a:t>asi</a:t>
            </a:r>
            <a:r>
              <a:rPr lang="en-US" sz="3014">
                <a:solidFill>
                  <a:srgbClr val="000000"/>
                </a:solidFill>
                <a:latin typeface="Poppins"/>
                <a:ea typeface="Poppins"/>
                <a:cs typeface="Poppins"/>
                <a:sym typeface="Poppins"/>
              </a:rPr>
              <a:t>l,</a:t>
            </a:r>
          </a:p>
          <a:p>
            <a:pPr algn="just" marL="650739" indent="-325370" lvl="1">
              <a:lnSpc>
                <a:spcPts val="3616"/>
              </a:lnSpc>
              <a:buFont typeface="Arial"/>
              <a:buChar char="•"/>
            </a:pPr>
            <a:r>
              <a:rPr lang="en-US" sz="3014">
                <a:solidFill>
                  <a:srgbClr val="000000"/>
                </a:solidFill>
                <a:latin typeface="Poppins"/>
                <a:ea typeface="Poppins"/>
                <a:cs typeface="Poppins"/>
                <a:sym typeface="Poppins"/>
              </a:rPr>
              <a:t>d</a:t>
            </a:r>
            <a:r>
              <a:rPr lang="en-US" sz="3014">
                <a:solidFill>
                  <a:srgbClr val="000000"/>
                </a:solidFill>
                <a:latin typeface="Poppins"/>
                <a:ea typeface="Poppins"/>
                <a:cs typeface="Poppins"/>
                <a:sym typeface="Poppins"/>
              </a:rPr>
              <a:t>an </a:t>
            </a:r>
            <a:r>
              <a:rPr lang="en-US" sz="3014">
                <a:solidFill>
                  <a:srgbClr val="000000"/>
                </a:solidFill>
                <a:latin typeface="Poppins"/>
                <a:ea typeface="Poppins"/>
                <a:cs typeface="Poppins"/>
                <a:sym typeface="Poppins"/>
              </a:rPr>
              <a:t>m</a:t>
            </a:r>
            <a:r>
              <a:rPr lang="en-US" sz="3014">
                <a:solidFill>
                  <a:srgbClr val="000000"/>
                </a:solidFill>
                <a:latin typeface="Poppins"/>
                <a:ea typeface="Poppins"/>
                <a:cs typeface="Poppins"/>
                <a:sym typeface="Poppins"/>
              </a:rPr>
              <a:t>en</a:t>
            </a:r>
            <a:r>
              <a:rPr lang="en-US" sz="3014">
                <a:solidFill>
                  <a:srgbClr val="000000"/>
                </a:solidFill>
                <a:latin typeface="Poppins"/>
                <a:ea typeface="Poppins"/>
                <a:cs typeface="Poppins"/>
                <a:sym typeface="Poppins"/>
              </a:rPr>
              <a:t>u</a:t>
            </a:r>
            <a:r>
              <a:rPr lang="en-US" sz="3014">
                <a:solidFill>
                  <a:srgbClr val="000000"/>
                </a:solidFill>
                <a:latin typeface="Poppins"/>
                <a:ea typeface="Poppins"/>
                <a:cs typeface="Poppins"/>
                <a:sym typeface="Poppins"/>
              </a:rPr>
              <a:t>nt</a:t>
            </a:r>
            <a:r>
              <a:rPr lang="en-US" sz="3014">
                <a:solidFill>
                  <a:srgbClr val="000000"/>
                </a:solidFill>
                <a:latin typeface="Poppins"/>
                <a:ea typeface="Poppins"/>
                <a:cs typeface="Poppins"/>
                <a:sym typeface="Poppins"/>
              </a:rPr>
              <a:t>u</a:t>
            </a:r>
            <a:r>
              <a:rPr lang="en-US" sz="3014">
                <a:solidFill>
                  <a:srgbClr val="000000"/>
                </a:solidFill>
                <a:latin typeface="Poppins"/>
                <a:ea typeface="Poppins"/>
                <a:cs typeface="Poppins"/>
                <a:sym typeface="Poppins"/>
              </a:rPr>
              <a:t>n </a:t>
            </a:r>
            <a:r>
              <a:rPr lang="en-US" sz="3014">
                <a:solidFill>
                  <a:srgbClr val="000000"/>
                </a:solidFill>
                <a:latin typeface="Poppins"/>
                <a:ea typeface="Poppins"/>
                <a:cs typeface="Poppins"/>
                <a:sym typeface="Poppins"/>
              </a:rPr>
              <a:t>p</a:t>
            </a:r>
            <a:r>
              <a:rPr lang="en-US" sz="3014">
                <a:solidFill>
                  <a:srgbClr val="000000"/>
                </a:solidFill>
                <a:latin typeface="Poppins"/>
                <a:ea typeface="Poppins"/>
                <a:cs typeface="Poppins"/>
                <a:sym typeface="Poppins"/>
              </a:rPr>
              <a:t>ada ke</a:t>
            </a:r>
            <a:r>
              <a:rPr lang="en-US" sz="3014">
                <a:solidFill>
                  <a:srgbClr val="000000"/>
                </a:solidFill>
                <a:latin typeface="Poppins"/>
                <a:ea typeface="Poppins"/>
                <a:cs typeface="Poppins"/>
                <a:sym typeface="Poppins"/>
              </a:rPr>
              <a:t>s</a:t>
            </a:r>
            <a:r>
              <a:rPr lang="en-US" sz="3014">
                <a:solidFill>
                  <a:srgbClr val="000000"/>
                </a:solidFill>
                <a:latin typeface="Poppins"/>
                <a:ea typeface="Poppins"/>
                <a:cs typeface="Poppins"/>
                <a:sym typeface="Poppins"/>
              </a:rPr>
              <a:t>ei</a:t>
            </a:r>
            <a:r>
              <a:rPr lang="en-US" sz="3014">
                <a:solidFill>
                  <a:srgbClr val="000000"/>
                </a:solidFill>
                <a:latin typeface="Poppins"/>
                <a:ea typeface="Poppins"/>
                <a:cs typeface="Poppins"/>
                <a:sym typeface="Poppins"/>
              </a:rPr>
              <a:t>mb</a:t>
            </a:r>
            <a:r>
              <a:rPr lang="en-US" sz="3014">
                <a:solidFill>
                  <a:srgbClr val="000000"/>
                </a:solidFill>
                <a:latin typeface="Poppins"/>
                <a:ea typeface="Poppins"/>
                <a:cs typeface="Poppins"/>
                <a:sym typeface="Poppins"/>
              </a:rPr>
              <a:t>a</a:t>
            </a:r>
            <a:r>
              <a:rPr lang="en-US" sz="3014">
                <a:solidFill>
                  <a:srgbClr val="000000"/>
                </a:solidFill>
                <a:latin typeface="Poppins"/>
                <a:ea typeface="Poppins"/>
                <a:cs typeface="Poppins"/>
                <a:sym typeface="Poppins"/>
              </a:rPr>
              <a:t>ng</a:t>
            </a:r>
            <a:r>
              <a:rPr lang="en-US" sz="3014">
                <a:solidFill>
                  <a:srgbClr val="000000"/>
                </a:solidFill>
                <a:latin typeface="Poppins"/>
                <a:ea typeface="Poppins"/>
                <a:cs typeface="Poppins"/>
                <a:sym typeface="Poppins"/>
              </a:rPr>
              <a:t>an batin</a:t>
            </a:r>
            <a:r>
              <a:rPr lang="en-US" sz="3014">
                <a:solidFill>
                  <a:srgbClr val="000000"/>
                </a:solidFill>
                <a:latin typeface="Poppins"/>
                <a:ea typeface="Poppins"/>
                <a:cs typeface="Poppins"/>
                <a:sym typeface="Poppins"/>
              </a:rPr>
              <a:t> (samatva)</a:t>
            </a:r>
            <a:r>
              <a:rPr lang="en-US" sz="3014">
                <a:solidFill>
                  <a:srgbClr val="000000"/>
                </a:solidFill>
                <a:latin typeface="Poppins"/>
                <a:ea typeface="Poppins"/>
                <a:cs typeface="Poppins"/>
                <a:sym typeface="Poppins"/>
              </a:rPr>
              <a:t>.</a:t>
            </a:r>
          </a:p>
          <a:p>
            <a:pPr algn="just">
              <a:lnSpc>
                <a:spcPts val="2776"/>
              </a:lnSpc>
            </a:pP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9455938" cy="1120689"/>
          </a:xfrm>
          <a:prstGeom prst="rect">
            <a:avLst/>
          </a:prstGeom>
        </p:spPr>
        <p:txBody>
          <a:bodyPr anchor="t" rtlCol="false" tIns="0" lIns="0" bIns="0" rIns="0">
            <a:spAutoFit/>
          </a:bodyPr>
          <a:lstStyle/>
          <a:p>
            <a:pPr algn="l">
              <a:lnSpc>
                <a:spcPts val="4382"/>
              </a:lnSpc>
              <a:spcBef>
                <a:spcPct val="0"/>
              </a:spcBef>
            </a:pPr>
            <a:r>
              <a:rPr lang="en-US" b="true" sz="3130">
                <a:solidFill>
                  <a:srgbClr val="1800AD"/>
                </a:solidFill>
                <a:latin typeface="Poppins Bold"/>
                <a:ea typeface="Poppins Bold"/>
                <a:cs typeface="Poppins Bold"/>
                <a:sym typeface="Poppins Bold"/>
              </a:rPr>
              <a:t>Bhagavad Gītā Bab II: Konteks dan Tujuan Sāṅkhy</a:t>
            </a:r>
            <a:r>
              <a:rPr lang="en-US" b="true" sz="3130">
                <a:solidFill>
                  <a:srgbClr val="1800AD"/>
                </a:solidFill>
                <a:latin typeface="Poppins Bold"/>
                <a:ea typeface="Poppins Bold"/>
                <a:cs typeface="Poppins Bold"/>
                <a:sym typeface="Poppins Bold"/>
              </a:rPr>
              <a:t>a Yoga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1961361"/>
            <a:ext cx="11645627" cy="5981977"/>
          </a:xfrm>
          <a:prstGeom prst="rect">
            <a:avLst/>
          </a:prstGeom>
        </p:spPr>
        <p:txBody>
          <a:bodyPr anchor="t" rtlCol="false" tIns="0" lIns="0" bIns="0" rIns="0">
            <a:spAutoFit/>
          </a:bodyPr>
          <a:lstStyle/>
          <a:p>
            <a:pPr algn="just">
              <a:lnSpc>
                <a:spcPts val="3616"/>
              </a:lnSpc>
            </a:pPr>
            <a:r>
              <a:rPr lang="en-US" sz="3014">
                <a:solidFill>
                  <a:srgbClr val="000000"/>
                </a:solidFill>
                <a:latin typeface="Poppins"/>
                <a:ea typeface="Poppins"/>
                <a:cs typeface="Poppins"/>
                <a:sym typeface="Poppins"/>
              </a:rPr>
              <a:t>Śrī Kṛṣṇa menegaskan bahwa kesedihan Arjuna bersumber dari ketidaktahuan tentang hakikat d</a:t>
            </a:r>
            <a:r>
              <a:rPr lang="en-US" sz="3014">
                <a:solidFill>
                  <a:srgbClr val="000000"/>
                </a:solidFill>
                <a:latin typeface="Poppins"/>
                <a:ea typeface="Poppins"/>
                <a:cs typeface="Poppins"/>
                <a:sym typeface="Poppins"/>
              </a:rPr>
              <a:t>iri:</a:t>
            </a:r>
          </a:p>
          <a:p>
            <a:pPr algn="just">
              <a:lnSpc>
                <a:spcPts val="3616"/>
              </a:lnSpc>
            </a:pPr>
            <a:r>
              <a:rPr lang="en-US" sz="3014">
                <a:solidFill>
                  <a:srgbClr val="000000"/>
                </a:solidFill>
                <a:latin typeface="Poppins"/>
                <a:ea typeface="Poppins"/>
                <a:cs typeface="Poppins"/>
                <a:sym typeface="Poppins"/>
              </a:rPr>
              <a:t>“Engkau</a:t>
            </a:r>
            <a:r>
              <a:rPr lang="en-US" sz="3014">
                <a:solidFill>
                  <a:srgbClr val="000000"/>
                </a:solidFill>
                <a:latin typeface="Poppins"/>
                <a:ea typeface="Poppins"/>
                <a:cs typeface="Poppins"/>
                <a:sym typeface="Poppins"/>
              </a:rPr>
              <a:t> meratapi sesuatu yang tidak patut diratapi, tetapi berbicara seperti orang bijaksana. Orang bijaksana tidak meratapi yang hidup maupun yang mati.” (BG 2.11)</a:t>
            </a:r>
          </a:p>
          <a:p>
            <a:pPr algn="just">
              <a:lnSpc>
                <a:spcPts val="3616"/>
              </a:lnSpc>
            </a:pPr>
            <a:r>
              <a:rPr lang="en-US" sz="3014">
                <a:solidFill>
                  <a:srgbClr val="000000"/>
                </a:solidFill>
                <a:latin typeface="Poppins"/>
                <a:ea typeface="Poppins"/>
                <a:cs typeface="Poppins"/>
                <a:sym typeface="Poppins"/>
              </a:rPr>
              <a:t>Inti ajaran ini adalah doktrin keabadian Ātman, ya</a:t>
            </a:r>
            <a:r>
              <a:rPr lang="en-US" sz="3014">
                <a:solidFill>
                  <a:srgbClr val="000000"/>
                </a:solidFill>
                <a:latin typeface="Poppins"/>
                <a:ea typeface="Poppins"/>
                <a:cs typeface="Poppins"/>
                <a:sym typeface="Poppins"/>
              </a:rPr>
              <a:t>ng dirumuska</a:t>
            </a:r>
            <a:r>
              <a:rPr lang="en-US" sz="3014">
                <a:solidFill>
                  <a:srgbClr val="000000"/>
                </a:solidFill>
                <a:latin typeface="Poppins"/>
                <a:ea typeface="Poppins"/>
                <a:cs typeface="Poppins"/>
                <a:sym typeface="Poppins"/>
              </a:rPr>
              <a:t>n</a:t>
            </a:r>
            <a:r>
              <a:rPr lang="en-US" sz="3014">
                <a:solidFill>
                  <a:srgbClr val="000000"/>
                </a:solidFill>
                <a:latin typeface="Poppins"/>
                <a:ea typeface="Poppins"/>
                <a:cs typeface="Poppins"/>
                <a:sym typeface="Poppins"/>
              </a:rPr>
              <a:t> secara sistemati</a:t>
            </a:r>
            <a:r>
              <a:rPr lang="en-US" sz="3014">
                <a:solidFill>
                  <a:srgbClr val="000000"/>
                </a:solidFill>
                <a:latin typeface="Poppins"/>
                <a:ea typeface="Poppins"/>
                <a:cs typeface="Poppins"/>
                <a:sym typeface="Poppins"/>
              </a:rPr>
              <a:t>s dalam </a:t>
            </a:r>
            <a:r>
              <a:rPr lang="en-US" sz="3014">
                <a:solidFill>
                  <a:srgbClr val="000000"/>
                </a:solidFill>
                <a:latin typeface="Poppins"/>
                <a:ea typeface="Poppins"/>
                <a:cs typeface="Poppins"/>
                <a:sym typeface="Poppins"/>
              </a:rPr>
              <a:t>sloka 12–30:</a:t>
            </a:r>
          </a:p>
          <a:p>
            <a:pPr algn="just" marL="650739" indent="-325370" lvl="1">
              <a:lnSpc>
                <a:spcPts val="3616"/>
              </a:lnSpc>
              <a:buFont typeface="Arial"/>
              <a:buChar char="•"/>
            </a:pPr>
            <a:r>
              <a:rPr lang="en-US" sz="3014">
                <a:solidFill>
                  <a:srgbClr val="000000"/>
                </a:solidFill>
                <a:latin typeface="Poppins"/>
                <a:ea typeface="Poppins"/>
                <a:cs typeface="Poppins"/>
                <a:sym typeface="Poppins"/>
              </a:rPr>
              <a:t>Ātma</a:t>
            </a:r>
            <a:r>
              <a:rPr lang="en-US" sz="3014">
                <a:solidFill>
                  <a:srgbClr val="000000"/>
                </a:solidFill>
                <a:latin typeface="Poppins"/>
                <a:ea typeface="Poppins"/>
                <a:cs typeface="Poppins"/>
                <a:sym typeface="Poppins"/>
              </a:rPr>
              <a:t>n tidak lahir d</a:t>
            </a:r>
            <a:r>
              <a:rPr lang="en-US" sz="3014">
                <a:solidFill>
                  <a:srgbClr val="000000"/>
                </a:solidFill>
                <a:latin typeface="Poppins"/>
                <a:ea typeface="Poppins"/>
                <a:cs typeface="Poppins"/>
                <a:sym typeface="Poppins"/>
              </a:rPr>
              <a:t>an</a:t>
            </a:r>
            <a:r>
              <a:rPr lang="en-US" sz="3014">
                <a:solidFill>
                  <a:srgbClr val="000000"/>
                </a:solidFill>
                <a:latin typeface="Poppins"/>
                <a:ea typeface="Poppins"/>
                <a:cs typeface="Poppins"/>
                <a:sym typeface="Poppins"/>
              </a:rPr>
              <a:t> tidak</a:t>
            </a:r>
            <a:r>
              <a:rPr lang="en-US" sz="3014">
                <a:solidFill>
                  <a:srgbClr val="000000"/>
                </a:solidFill>
                <a:latin typeface="Poppins"/>
                <a:ea typeface="Poppins"/>
                <a:cs typeface="Poppins"/>
                <a:sym typeface="Poppins"/>
              </a:rPr>
              <a:t> mati</a:t>
            </a:r>
          </a:p>
          <a:p>
            <a:pPr algn="just" marL="650739" indent="-325370" lvl="1">
              <a:lnSpc>
                <a:spcPts val="3616"/>
              </a:lnSpc>
              <a:buFont typeface="Arial"/>
              <a:buChar char="•"/>
            </a:pPr>
            <a:r>
              <a:rPr lang="en-US" sz="3014">
                <a:solidFill>
                  <a:srgbClr val="000000"/>
                </a:solidFill>
                <a:latin typeface="Poppins"/>
                <a:ea typeface="Poppins"/>
                <a:cs typeface="Poppins"/>
                <a:sym typeface="Poppins"/>
              </a:rPr>
              <a:t>ti</a:t>
            </a:r>
            <a:r>
              <a:rPr lang="en-US" sz="3014">
                <a:solidFill>
                  <a:srgbClr val="000000"/>
                </a:solidFill>
                <a:latin typeface="Poppins"/>
                <a:ea typeface="Poppins"/>
                <a:cs typeface="Poppins"/>
                <a:sym typeface="Poppins"/>
              </a:rPr>
              <a:t>da</a:t>
            </a:r>
            <a:r>
              <a:rPr lang="en-US" sz="3014">
                <a:solidFill>
                  <a:srgbClr val="000000"/>
                </a:solidFill>
                <a:latin typeface="Poppins"/>
                <a:ea typeface="Poppins"/>
                <a:cs typeface="Poppins"/>
                <a:sym typeface="Poppins"/>
              </a:rPr>
              <a:t>k d</a:t>
            </a:r>
            <a:r>
              <a:rPr lang="en-US" sz="3014">
                <a:solidFill>
                  <a:srgbClr val="000000"/>
                </a:solidFill>
                <a:latin typeface="Poppins"/>
                <a:ea typeface="Poppins"/>
                <a:cs typeface="Poppins"/>
                <a:sym typeface="Poppins"/>
              </a:rPr>
              <a:t>apat</a:t>
            </a:r>
            <a:r>
              <a:rPr lang="en-US" sz="3014">
                <a:solidFill>
                  <a:srgbClr val="000000"/>
                </a:solidFill>
                <a:latin typeface="Poppins"/>
                <a:ea typeface="Poppins"/>
                <a:cs typeface="Poppins"/>
                <a:sym typeface="Poppins"/>
              </a:rPr>
              <a:t> dibak</a:t>
            </a:r>
            <a:r>
              <a:rPr lang="en-US" sz="3014">
                <a:solidFill>
                  <a:srgbClr val="000000"/>
                </a:solidFill>
                <a:latin typeface="Poppins"/>
                <a:ea typeface="Poppins"/>
                <a:cs typeface="Poppins"/>
                <a:sym typeface="Poppins"/>
              </a:rPr>
              <a:t>ar, dipotong, dib</a:t>
            </a:r>
            <a:r>
              <a:rPr lang="en-US" sz="3014">
                <a:solidFill>
                  <a:srgbClr val="000000"/>
                </a:solidFill>
                <a:latin typeface="Poppins"/>
                <a:ea typeface="Poppins"/>
                <a:cs typeface="Poppins"/>
                <a:sym typeface="Poppins"/>
              </a:rPr>
              <a:t>asahi, atau dikeringkan</a:t>
            </a:r>
          </a:p>
          <a:p>
            <a:pPr algn="just" marL="650739" indent="-325370" lvl="1">
              <a:lnSpc>
                <a:spcPts val="3616"/>
              </a:lnSpc>
              <a:buFont typeface="Arial"/>
              <a:buChar char="•"/>
            </a:pPr>
            <a:r>
              <a:rPr lang="en-US" sz="3014">
                <a:solidFill>
                  <a:srgbClr val="000000"/>
                </a:solidFill>
                <a:latin typeface="Poppins"/>
                <a:ea typeface="Poppins"/>
                <a:cs typeface="Poppins"/>
                <a:sym typeface="Poppins"/>
              </a:rPr>
              <a:t>tubuh hanyalah wadah sementara</a:t>
            </a:r>
          </a:p>
          <a:p>
            <a:pPr algn="just">
              <a:lnSpc>
                <a:spcPts val="3616"/>
              </a:lnSpc>
            </a:pPr>
            <a:r>
              <a:rPr lang="en-US" sz="3014">
                <a:solidFill>
                  <a:srgbClr val="000000"/>
                </a:solidFill>
                <a:latin typeface="Poppins"/>
                <a:ea typeface="Poppins"/>
                <a:cs typeface="Poppins"/>
                <a:sym typeface="Poppins"/>
              </a:rPr>
              <a:t>Kons</a:t>
            </a:r>
            <a:r>
              <a:rPr lang="en-US" sz="3014">
                <a:solidFill>
                  <a:srgbClr val="000000"/>
                </a:solidFill>
                <a:latin typeface="Poppins"/>
                <a:ea typeface="Poppins"/>
                <a:cs typeface="Poppins"/>
                <a:sym typeface="Poppins"/>
              </a:rPr>
              <a:t>ep ini memiliki implikasi etis yang sa</a:t>
            </a:r>
            <a:r>
              <a:rPr lang="en-US" sz="3014">
                <a:solidFill>
                  <a:srgbClr val="000000"/>
                </a:solidFill>
                <a:latin typeface="Poppins"/>
                <a:ea typeface="Poppins"/>
                <a:cs typeface="Poppins"/>
                <a:sym typeface="Poppins"/>
              </a:rPr>
              <a:t>ng</a:t>
            </a:r>
            <a:r>
              <a:rPr lang="en-US" sz="3014">
                <a:solidFill>
                  <a:srgbClr val="000000"/>
                </a:solidFill>
                <a:latin typeface="Poppins"/>
                <a:ea typeface="Poppins"/>
                <a:cs typeface="Poppins"/>
                <a:sym typeface="Poppins"/>
              </a:rPr>
              <a:t>at kuat: </a:t>
            </a:r>
            <a:r>
              <a:rPr lang="en-US" sz="3014">
                <a:solidFill>
                  <a:srgbClr val="000000"/>
                </a:solidFill>
                <a:latin typeface="Poppins"/>
                <a:ea typeface="Poppins"/>
                <a:cs typeface="Poppins"/>
                <a:sym typeface="Poppins"/>
              </a:rPr>
              <a:t>ketaku</a:t>
            </a:r>
            <a:r>
              <a:rPr lang="en-US" sz="3014">
                <a:solidFill>
                  <a:srgbClr val="000000"/>
                </a:solidFill>
                <a:latin typeface="Poppins"/>
                <a:ea typeface="Poppins"/>
                <a:cs typeface="Poppins"/>
                <a:sym typeface="Poppins"/>
              </a:rPr>
              <a:t>ta</a:t>
            </a:r>
            <a:r>
              <a:rPr lang="en-US" sz="3014">
                <a:solidFill>
                  <a:srgbClr val="000000"/>
                </a:solidFill>
                <a:latin typeface="Poppins"/>
                <a:ea typeface="Poppins"/>
                <a:cs typeface="Poppins"/>
                <a:sym typeface="Poppins"/>
              </a:rPr>
              <a:t>n,</a:t>
            </a:r>
            <a:r>
              <a:rPr lang="en-US" sz="3014">
                <a:solidFill>
                  <a:srgbClr val="000000"/>
                </a:solidFill>
                <a:latin typeface="Poppins"/>
                <a:ea typeface="Poppins"/>
                <a:cs typeface="Poppins"/>
                <a:sym typeface="Poppins"/>
              </a:rPr>
              <a:t> kesedi</a:t>
            </a:r>
            <a:r>
              <a:rPr lang="en-US" sz="3014">
                <a:solidFill>
                  <a:srgbClr val="000000"/>
                </a:solidFill>
                <a:latin typeface="Poppins"/>
                <a:ea typeface="Poppins"/>
                <a:cs typeface="Poppins"/>
                <a:sym typeface="Poppins"/>
              </a:rPr>
              <a:t>h</a:t>
            </a:r>
            <a:r>
              <a:rPr lang="en-US" sz="3014">
                <a:solidFill>
                  <a:srgbClr val="000000"/>
                </a:solidFill>
                <a:latin typeface="Poppins"/>
                <a:ea typeface="Poppins"/>
                <a:cs typeface="Poppins"/>
                <a:sym typeface="Poppins"/>
              </a:rPr>
              <a:t>an</a:t>
            </a:r>
            <a:r>
              <a:rPr lang="en-US" sz="3014">
                <a:solidFill>
                  <a:srgbClr val="000000"/>
                </a:solidFill>
                <a:latin typeface="Poppins"/>
                <a:ea typeface="Poppins"/>
                <a:cs typeface="Poppins"/>
                <a:sym typeface="Poppins"/>
              </a:rPr>
              <a:t>, d</a:t>
            </a:r>
            <a:r>
              <a:rPr lang="en-US" sz="3014">
                <a:solidFill>
                  <a:srgbClr val="000000"/>
                </a:solidFill>
                <a:latin typeface="Poppins"/>
                <a:ea typeface="Poppins"/>
                <a:cs typeface="Poppins"/>
                <a:sym typeface="Poppins"/>
              </a:rPr>
              <a:t>an ke</a:t>
            </a:r>
            <a:r>
              <a:rPr lang="en-US" sz="3014">
                <a:solidFill>
                  <a:srgbClr val="000000"/>
                </a:solidFill>
                <a:latin typeface="Poppins"/>
                <a:ea typeface="Poppins"/>
                <a:cs typeface="Poppins"/>
                <a:sym typeface="Poppins"/>
              </a:rPr>
              <a:t>m</a:t>
            </a:r>
            <a:r>
              <a:rPr lang="en-US" sz="3014">
                <a:solidFill>
                  <a:srgbClr val="000000"/>
                </a:solidFill>
                <a:latin typeface="Poppins"/>
                <a:ea typeface="Poppins"/>
                <a:cs typeface="Poppins"/>
                <a:sym typeface="Poppins"/>
              </a:rPr>
              <a:t>elekatan m</a:t>
            </a:r>
            <a:r>
              <a:rPr lang="en-US" sz="3014">
                <a:solidFill>
                  <a:srgbClr val="000000"/>
                </a:solidFill>
                <a:latin typeface="Poppins"/>
                <a:ea typeface="Poppins"/>
                <a:cs typeface="Poppins"/>
                <a:sym typeface="Poppins"/>
              </a:rPr>
              <a:t>u</a:t>
            </a:r>
            <a:r>
              <a:rPr lang="en-US" sz="3014">
                <a:solidFill>
                  <a:srgbClr val="000000"/>
                </a:solidFill>
                <a:latin typeface="Poppins"/>
                <a:ea typeface="Poppins"/>
                <a:cs typeface="Poppins"/>
                <a:sym typeface="Poppins"/>
              </a:rPr>
              <a:t>nc</a:t>
            </a:r>
            <a:r>
              <a:rPr lang="en-US" sz="3014">
                <a:solidFill>
                  <a:srgbClr val="000000"/>
                </a:solidFill>
                <a:latin typeface="Poppins"/>
                <a:ea typeface="Poppins"/>
                <a:cs typeface="Poppins"/>
                <a:sym typeface="Poppins"/>
              </a:rPr>
              <a:t>ul</a:t>
            </a:r>
            <a:r>
              <a:rPr lang="en-US" sz="3014">
                <a:solidFill>
                  <a:srgbClr val="000000"/>
                </a:solidFill>
                <a:latin typeface="Poppins"/>
                <a:ea typeface="Poppins"/>
                <a:cs typeface="Poppins"/>
                <a:sym typeface="Poppins"/>
              </a:rPr>
              <a:t> karena ke</a:t>
            </a:r>
            <a:r>
              <a:rPr lang="en-US" sz="3014">
                <a:solidFill>
                  <a:srgbClr val="000000"/>
                </a:solidFill>
                <a:latin typeface="Poppins"/>
                <a:ea typeface="Poppins"/>
                <a:cs typeface="Poppins"/>
                <a:sym typeface="Poppins"/>
              </a:rPr>
              <a:t>salahan id</a:t>
            </a:r>
            <a:r>
              <a:rPr lang="en-US" sz="3014">
                <a:solidFill>
                  <a:srgbClr val="000000"/>
                </a:solidFill>
                <a:latin typeface="Poppins"/>
                <a:ea typeface="Poppins"/>
                <a:cs typeface="Poppins"/>
                <a:sym typeface="Poppins"/>
              </a:rPr>
              <a:t>entifikasi diri de</a:t>
            </a:r>
            <a:r>
              <a:rPr lang="en-US" sz="3014">
                <a:solidFill>
                  <a:srgbClr val="000000"/>
                </a:solidFill>
                <a:latin typeface="Poppins"/>
                <a:ea typeface="Poppins"/>
                <a:cs typeface="Poppins"/>
                <a:sym typeface="Poppins"/>
              </a:rPr>
              <a:t>ng</a:t>
            </a:r>
            <a:r>
              <a:rPr lang="en-US" sz="3014">
                <a:solidFill>
                  <a:srgbClr val="000000"/>
                </a:solidFill>
                <a:latin typeface="Poppins"/>
                <a:ea typeface="Poppins"/>
                <a:cs typeface="Poppins"/>
                <a:sym typeface="Poppins"/>
              </a:rPr>
              <a:t>an tubuh dan</a:t>
            </a:r>
            <a:r>
              <a:rPr lang="en-US" sz="3014">
                <a:solidFill>
                  <a:srgbClr val="000000"/>
                </a:solidFill>
                <a:latin typeface="Poppins"/>
                <a:ea typeface="Poppins"/>
                <a:cs typeface="Poppins"/>
                <a:sym typeface="Poppins"/>
              </a:rPr>
              <a:t> peran sosial</a:t>
            </a:r>
            <a:r>
              <a:rPr lang="en-US" sz="3014">
                <a:solidFill>
                  <a:srgbClr val="000000"/>
                </a:solidFill>
                <a:latin typeface="Poppins"/>
                <a:ea typeface="Poppins"/>
                <a:cs typeface="Poppins"/>
                <a:sym typeface="Poppins"/>
              </a:rPr>
              <a:t>.</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9455938" cy="1120689"/>
          </a:xfrm>
          <a:prstGeom prst="rect">
            <a:avLst/>
          </a:prstGeom>
        </p:spPr>
        <p:txBody>
          <a:bodyPr anchor="t" rtlCol="false" tIns="0" lIns="0" bIns="0" rIns="0">
            <a:spAutoFit/>
          </a:bodyPr>
          <a:lstStyle/>
          <a:p>
            <a:pPr algn="l">
              <a:lnSpc>
                <a:spcPts val="4382"/>
              </a:lnSpc>
              <a:spcBef>
                <a:spcPct val="0"/>
              </a:spcBef>
            </a:pPr>
            <a:r>
              <a:rPr lang="en-US" b="true" sz="3130">
                <a:solidFill>
                  <a:srgbClr val="1800AD"/>
                </a:solidFill>
                <a:latin typeface="Poppins Bold"/>
                <a:ea typeface="Poppins Bold"/>
                <a:cs typeface="Poppins Bold"/>
                <a:sym typeface="Poppins Bold"/>
              </a:rPr>
              <a:t>Pokok Ajaran Awal Bab II (Sloka 11–30): Hakik</a:t>
            </a:r>
            <a:r>
              <a:rPr lang="en-US" b="true" sz="3130">
                <a:solidFill>
                  <a:srgbClr val="1800AD"/>
                </a:solidFill>
                <a:latin typeface="Poppins Bold"/>
                <a:ea typeface="Poppins Bold"/>
                <a:cs typeface="Poppins Bold"/>
                <a:sym typeface="Poppins Bold"/>
              </a:rPr>
              <a:t>at Ātman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2223086"/>
            <a:ext cx="11645627" cy="5467138"/>
          </a:xfrm>
          <a:prstGeom prst="rect">
            <a:avLst/>
          </a:prstGeom>
        </p:spPr>
        <p:txBody>
          <a:bodyPr anchor="t" rtlCol="false" tIns="0" lIns="0" bIns="0" rIns="0">
            <a:spAutoFit/>
          </a:bodyPr>
          <a:lstStyle/>
          <a:p>
            <a:pPr algn="just">
              <a:lnSpc>
                <a:spcPts val="4336"/>
              </a:lnSpc>
            </a:pPr>
            <a:r>
              <a:rPr lang="en-US" sz="3614">
                <a:solidFill>
                  <a:srgbClr val="000000"/>
                </a:solidFill>
                <a:latin typeface="Poppins"/>
                <a:ea typeface="Poppins"/>
                <a:cs typeface="Poppins"/>
                <a:sym typeface="Poppins"/>
              </a:rPr>
              <a:t>Sāṅkhya Yo</a:t>
            </a:r>
            <a:r>
              <a:rPr lang="en-US" sz="3614">
                <a:solidFill>
                  <a:srgbClr val="000000"/>
                </a:solidFill>
                <a:latin typeface="Poppins"/>
                <a:ea typeface="Poppins"/>
                <a:cs typeface="Poppins"/>
                <a:sym typeface="Poppins"/>
              </a:rPr>
              <a:t>ga</a:t>
            </a:r>
            <a:r>
              <a:rPr lang="en-US" sz="3614">
                <a:solidFill>
                  <a:srgbClr val="000000"/>
                </a:solidFill>
                <a:latin typeface="Poppins"/>
                <a:ea typeface="Poppins"/>
                <a:cs typeface="Poppins"/>
                <a:sym typeface="Poppins"/>
              </a:rPr>
              <a:t> dalam Bab II tidak bersifat spekulatif, tetapi aplikatif dan etis. Pengetahuan tentang Ātman harus diwujudkan dalam tindakan:</a:t>
            </a:r>
          </a:p>
          <a:p>
            <a:pPr algn="just" marL="780276" indent="-390138" lvl="1">
              <a:lnSpc>
                <a:spcPts val="4336"/>
              </a:lnSpc>
              <a:buFont typeface="Arial"/>
              <a:buChar char="•"/>
            </a:pPr>
            <a:r>
              <a:rPr lang="en-US" sz="3614">
                <a:solidFill>
                  <a:srgbClr val="000000"/>
                </a:solidFill>
                <a:latin typeface="Poppins"/>
                <a:ea typeface="Poppins"/>
                <a:cs typeface="Poppins"/>
                <a:sym typeface="Poppins"/>
              </a:rPr>
              <a:t>bekerja tanpa</a:t>
            </a:r>
            <a:r>
              <a:rPr lang="en-US" sz="3614">
                <a:solidFill>
                  <a:srgbClr val="000000"/>
                </a:solidFill>
                <a:latin typeface="Poppins"/>
                <a:ea typeface="Poppins"/>
                <a:cs typeface="Poppins"/>
                <a:sym typeface="Poppins"/>
              </a:rPr>
              <a:t> keterikatan (</a:t>
            </a:r>
            <a:r>
              <a:rPr lang="en-US" b="true" sz="3614">
                <a:solidFill>
                  <a:srgbClr val="000000"/>
                </a:solidFill>
                <a:latin typeface="Poppins Bold"/>
                <a:ea typeface="Poppins Bold"/>
                <a:cs typeface="Poppins Bold"/>
                <a:sym typeface="Poppins Bold"/>
              </a:rPr>
              <a:t>niṣkāma</a:t>
            </a:r>
            <a:r>
              <a:rPr lang="en-US" b="true" sz="3614">
                <a:solidFill>
                  <a:srgbClr val="000000"/>
                </a:solidFill>
                <a:latin typeface="Poppins Bold"/>
                <a:ea typeface="Poppins Bold"/>
                <a:cs typeface="Poppins Bold"/>
                <a:sym typeface="Poppins Bold"/>
              </a:rPr>
              <a:t> karm</a:t>
            </a:r>
            <a:r>
              <a:rPr lang="en-US" b="true" sz="3614">
                <a:solidFill>
                  <a:srgbClr val="000000"/>
                </a:solidFill>
                <a:latin typeface="Poppins Bold"/>
                <a:ea typeface="Poppins Bold"/>
                <a:cs typeface="Poppins Bold"/>
                <a:sym typeface="Poppins Bold"/>
              </a:rPr>
              <a:t>a</a:t>
            </a:r>
            <a:r>
              <a:rPr lang="en-US" sz="3614">
                <a:solidFill>
                  <a:srgbClr val="000000"/>
                </a:solidFill>
                <a:latin typeface="Poppins"/>
                <a:ea typeface="Poppins"/>
                <a:cs typeface="Poppins"/>
                <a:sym typeface="Poppins"/>
              </a:rPr>
              <a:t>),</a:t>
            </a:r>
          </a:p>
          <a:p>
            <a:pPr algn="just" marL="780276" indent="-390138" lvl="1">
              <a:lnSpc>
                <a:spcPts val="4336"/>
              </a:lnSpc>
              <a:buFont typeface="Arial"/>
              <a:buChar char="•"/>
            </a:pPr>
            <a:r>
              <a:rPr lang="en-US" sz="3614">
                <a:solidFill>
                  <a:srgbClr val="000000"/>
                </a:solidFill>
                <a:latin typeface="Poppins"/>
                <a:ea typeface="Poppins"/>
                <a:cs typeface="Poppins"/>
                <a:sym typeface="Poppins"/>
              </a:rPr>
              <a:t>me</a:t>
            </a:r>
            <a:r>
              <a:rPr lang="en-US" sz="3614">
                <a:solidFill>
                  <a:srgbClr val="000000"/>
                </a:solidFill>
                <a:latin typeface="Poppins"/>
                <a:ea typeface="Poppins"/>
                <a:cs typeface="Poppins"/>
                <a:sym typeface="Poppins"/>
              </a:rPr>
              <a:t>nerima suka d</a:t>
            </a:r>
            <a:r>
              <a:rPr lang="en-US" sz="3614">
                <a:solidFill>
                  <a:srgbClr val="000000"/>
                </a:solidFill>
                <a:latin typeface="Poppins"/>
                <a:ea typeface="Poppins"/>
                <a:cs typeface="Poppins"/>
                <a:sym typeface="Poppins"/>
              </a:rPr>
              <a:t>an</a:t>
            </a:r>
            <a:r>
              <a:rPr lang="en-US" sz="3614">
                <a:solidFill>
                  <a:srgbClr val="000000"/>
                </a:solidFill>
                <a:latin typeface="Poppins"/>
                <a:ea typeface="Poppins"/>
                <a:cs typeface="Poppins"/>
                <a:sym typeface="Poppins"/>
              </a:rPr>
              <a:t> duk</a:t>
            </a:r>
            <a:r>
              <a:rPr lang="en-US" sz="3614">
                <a:solidFill>
                  <a:srgbClr val="000000"/>
                </a:solidFill>
                <a:latin typeface="Poppins"/>
                <a:ea typeface="Poppins"/>
                <a:cs typeface="Poppins"/>
                <a:sym typeface="Poppins"/>
              </a:rPr>
              <a:t>a</a:t>
            </a:r>
            <a:r>
              <a:rPr lang="en-US" sz="3614">
                <a:solidFill>
                  <a:srgbClr val="000000"/>
                </a:solidFill>
                <a:latin typeface="Poppins"/>
                <a:ea typeface="Poppins"/>
                <a:cs typeface="Poppins"/>
                <a:sym typeface="Poppins"/>
              </a:rPr>
              <a:t> deng</a:t>
            </a:r>
            <a:r>
              <a:rPr lang="en-US" sz="3614">
                <a:solidFill>
                  <a:srgbClr val="000000"/>
                </a:solidFill>
                <a:latin typeface="Poppins"/>
                <a:ea typeface="Poppins"/>
                <a:cs typeface="Poppins"/>
                <a:sym typeface="Poppins"/>
              </a:rPr>
              <a:t>an</a:t>
            </a:r>
            <a:r>
              <a:rPr lang="en-US" sz="3614">
                <a:solidFill>
                  <a:srgbClr val="000000"/>
                </a:solidFill>
                <a:latin typeface="Poppins"/>
                <a:ea typeface="Poppins"/>
                <a:cs typeface="Poppins"/>
                <a:sym typeface="Poppins"/>
              </a:rPr>
              <a:t> seimba</a:t>
            </a:r>
            <a:r>
              <a:rPr lang="en-US" sz="3614">
                <a:solidFill>
                  <a:srgbClr val="000000"/>
                </a:solidFill>
                <a:latin typeface="Poppins"/>
                <a:ea typeface="Poppins"/>
                <a:cs typeface="Poppins"/>
                <a:sym typeface="Poppins"/>
              </a:rPr>
              <a:t>ng,</a:t>
            </a:r>
          </a:p>
          <a:p>
            <a:pPr algn="just" marL="780276" indent="-390138" lvl="1">
              <a:lnSpc>
                <a:spcPts val="4336"/>
              </a:lnSpc>
              <a:buFont typeface="Arial"/>
              <a:buChar char="•"/>
            </a:pPr>
            <a:r>
              <a:rPr lang="en-US" sz="3614">
                <a:solidFill>
                  <a:srgbClr val="000000"/>
                </a:solidFill>
                <a:latin typeface="Poppins"/>
                <a:ea typeface="Poppins"/>
                <a:cs typeface="Poppins"/>
                <a:sym typeface="Poppins"/>
              </a:rPr>
              <a:t>dan membeb</a:t>
            </a:r>
            <a:r>
              <a:rPr lang="en-US" sz="3614">
                <a:solidFill>
                  <a:srgbClr val="000000"/>
                </a:solidFill>
                <a:latin typeface="Poppins"/>
                <a:ea typeface="Poppins"/>
                <a:cs typeface="Poppins"/>
                <a:sym typeface="Poppins"/>
              </a:rPr>
              <a:t>askan diri dari eg</a:t>
            </a:r>
            <a:r>
              <a:rPr lang="en-US" sz="3614">
                <a:solidFill>
                  <a:srgbClr val="000000"/>
                </a:solidFill>
                <a:latin typeface="Poppins"/>
                <a:ea typeface="Poppins"/>
                <a:cs typeface="Poppins"/>
                <a:sym typeface="Poppins"/>
              </a:rPr>
              <a:t>o k</a:t>
            </a:r>
            <a:r>
              <a:rPr lang="en-US" sz="3614">
                <a:solidFill>
                  <a:srgbClr val="000000"/>
                </a:solidFill>
                <a:latin typeface="Poppins"/>
                <a:ea typeface="Poppins"/>
                <a:cs typeface="Poppins"/>
                <a:sym typeface="Poppins"/>
              </a:rPr>
              <a:t>epemilikan.</a:t>
            </a:r>
          </a:p>
          <a:p>
            <a:pPr algn="just" marL="780276" indent="-390138" lvl="1">
              <a:lnSpc>
                <a:spcPts val="4336"/>
              </a:lnSpc>
              <a:buFont typeface="Arial"/>
              <a:buChar char="•"/>
            </a:pPr>
          </a:p>
          <a:p>
            <a:pPr algn="just">
              <a:lnSpc>
                <a:spcPts val="4336"/>
              </a:lnSpc>
            </a:pPr>
            <a:r>
              <a:rPr lang="en-US" sz="3614">
                <a:solidFill>
                  <a:srgbClr val="000000"/>
                </a:solidFill>
                <a:latin typeface="Poppins"/>
                <a:ea typeface="Poppins"/>
                <a:cs typeface="Poppins"/>
                <a:sym typeface="Poppins"/>
              </a:rPr>
              <a:t>Inilah jembatan a</a:t>
            </a:r>
            <a:r>
              <a:rPr lang="en-US" sz="3614">
                <a:solidFill>
                  <a:srgbClr val="000000"/>
                </a:solidFill>
                <a:latin typeface="Poppins"/>
                <a:ea typeface="Poppins"/>
                <a:cs typeface="Poppins"/>
                <a:sym typeface="Poppins"/>
              </a:rPr>
              <a:t>n</a:t>
            </a:r>
            <a:r>
              <a:rPr lang="en-US" sz="3614">
                <a:solidFill>
                  <a:srgbClr val="000000"/>
                </a:solidFill>
                <a:latin typeface="Poppins"/>
                <a:ea typeface="Poppins"/>
                <a:cs typeface="Poppins"/>
                <a:sym typeface="Poppins"/>
              </a:rPr>
              <a:t>tara peng</a:t>
            </a:r>
            <a:r>
              <a:rPr lang="en-US" sz="3614">
                <a:solidFill>
                  <a:srgbClr val="000000"/>
                </a:solidFill>
                <a:latin typeface="Poppins"/>
                <a:ea typeface="Poppins"/>
                <a:cs typeface="Poppins"/>
                <a:sym typeface="Poppins"/>
              </a:rPr>
              <a:t>etahu</a:t>
            </a:r>
            <a:r>
              <a:rPr lang="en-US" sz="3614">
                <a:solidFill>
                  <a:srgbClr val="000000"/>
                </a:solidFill>
                <a:latin typeface="Poppins"/>
                <a:ea typeface="Poppins"/>
                <a:cs typeface="Poppins"/>
                <a:sym typeface="Poppins"/>
              </a:rPr>
              <a:t>a</a:t>
            </a:r>
            <a:r>
              <a:rPr lang="en-US" sz="3614">
                <a:solidFill>
                  <a:srgbClr val="000000"/>
                </a:solidFill>
                <a:latin typeface="Poppins"/>
                <a:ea typeface="Poppins"/>
                <a:cs typeface="Poppins"/>
                <a:sym typeface="Poppins"/>
              </a:rPr>
              <a:t>n</a:t>
            </a:r>
            <a:r>
              <a:rPr lang="en-US" sz="3614">
                <a:solidFill>
                  <a:srgbClr val="000000"/>
                </a:solidFill>
                <a:latin typeface="Poppins"/>
                <a:ea typeface="Poppins"/>
                <a:cs typeface="Poppins"/>
                <a:sym typeface="Poppins"/>
              </a:rPr>
              <a:t> (</a:t>
            </a:r>
            <a:r>
              <a:rPr lang="en-US" b="true" sz="3614">
                <a:solidFill>
                  <a:srgbClr val="000000"/>
                </a:solidFill>
                <a:latin typeface="Poppins Bold"/>
                <a:ea typeface="Poppins Bold"/>
                <a:cs typeface="Poppins Bold"/>
                <a:sym typeface="Poppins Bold"/>
              </a:rPr>
              <a:t>jñāna</a:t>
            </a:r>
            <a:r>
              <a:rPr lang="en-US" sz="3614">
                <a:solidFill>
                  <a:srgbClr val="000000"/>
                </a:solidFill>
                <a:latin typeface="Poppins"/>
                <a:ea typeface="Poppins"/>
                <a:cs typeface="Poppins"/>
                <a:sym typeface="Poppins"/>
              </a:rPr>
              <a:t>)</a:t>
            </a:r>
            <a:r>
              <a:rPr lang="en-US" sz="3614">
                <a:solidFill>
                  <a:srgbClr val="000000"/>
                </a:solidFill>
                <a:latin typeface="Poppins"/>
                <a:ea typeface="Poppins"/>
                <a:cs typeface="Poppins"/>
                <a:sym typeface="Poppins"/>
              </a:rPr>
              <a:t> d</a:t>
            </a:r>
            <a:r>
              <a:rPr lang="en-US" sz="3614">
                <a:solidFill>
                  <a:srgbClr val="000000"/>
                </a:solidFill>
                <a:latin typeface="Poppins"/>
                <a:ea typeface="Poppins"/>
                <a:cs typeface="Poppins"/>
                <a:sym typeface="Poppins"/>
              </a:rPr>
              <a:t>an tindakan (k</a:t>
            </a:r>
            <a:r>
              <a:rPr lang="en-US" sz="3614">
                <a:solidFill>
                  <a:srgbClr val="000000"/>
                </a:solidFill>
                <a:latin typeface="Poppins"/>
                <a:ea typeface="Poppins"/>
                <a:cs typeface="Poppins"/>
                <a:sym typeface="Poppins"/>
              </a:rPr>
              <a:t>arma) yang m</a:t>
            </a:r>
            <a:r>
              <a:rPr lang="en-US" sz="3614">
                <a:solidFill>
                  <a:srgbClr val="000000"/>
                </a:solidFill>
                <a:latin typeface="Poppins"/>
                <a:ea typeface="Poppins"/>
                <a:cs typeface="Poppins"/>
                <a:sym typeface="Poppins"/>
              </a:rPr>
              <a:t>enjadi ciri khas Bhag</a:t>
            </a:r>
            <a:r>
              <a:rPr lang="en-US" sz="3614">
                <a:solidFill>
                  <a:srgbClr val="000000"/>
                </a:solidFill>
                <a:latin typeface="Poppins"/>
                <a:ea typeface="Poppins"/>
                <a:cs typeface="Poppins"/>
                <a:sym typeface="Poppins"/>
              </a:rPr>
              <a:t>avad Gītā</a:t>
            </a:r>
            <a:r>
              <a:rPr lang="en-US" sz="3614">
                <a:solidFill>
                  <a:srgbClr val="000000"/>
                </a:solidFill>
                <a:latin typeface="Poppins"/>
                <a:ea typeface="Poppins"/>
                <a:cs typeface="Poppins"/>
                <a:sym typeface="Poppins"/>
              </a:rPr>
              <a:t>.</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9455938" cy="1120689"/>
          </a:xfrm>
          <a:prstGeom prst="rect">
            <a:avLst/>
          </a:prstGeom>
        </p:spPr>
        <p:txBody>
          <a:bodyPr anchor="t" rtlCol="false" tIns="0" lIns="0" bIns="0" rIns="0">
            <a:spAutoFit/>
          </a:bodyPr>
          <a:lstStyle/>
          <a:p>
            <a:pPr algn="l">
              <a:lnSpc>
                <a:spcPts val="4382"/>
              </a:lnSpc>
              <a:spcBef>
                <a:spcPct val="0"/>
              </a:spcBef>
            </a:pPr>
            <a:r>
              <a:rPr lang="en-US" b="true" sz="3130">
                <a:solidFill>
                  <a:srgbClr val="1800AD"/>
                </a:solidFill>
                <a:latin typeface="Poppins Bold"/>
                <a:ea typeface="Poppins Bold"/>
                <a:cs typeface="Poppins Bold"/>
                <a:sym typeface="Poppins Bold"/>
              </a:rPr>
              <a:t>Sāṅkhya Yoga sebagai Fondasi Etika dan Spiri</a:t>
            </a:r>
            <a:r>
              <a:rPr lang="en-US" b="true" sz="3130">
                <a:solidFill>
                  <a:srgbClr val="1800AD"/>
                </a:solidFill>
                <a:latin typeface="Poppins Bold"/>
                <a:ea typeface="Poppins Bold"/>
                <a:cs typeface="Poppins Bold"/>
                <a:sym typeface="Poppins Bold"/>
              </a:rPr>
              <a:t>tualitas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2232611"/>
            <a:ext cx="11651729" cy="5481850"/>
          </a:xfrm>
          <a:prstGeom prst="rect">
            <a:avLst/>
          </a:prstGeom>
        </p:spPr>
        <p:txBody>
          <a:bodyPr anchor="t" rtlCol="false" tIns="0" lIns="0" bIns="0" rIns="0">
            <a:spAutoFit/>
          </a:bodyPr>
          <a:lstStyle/>
          <a:p>
            <a:pPr algn="just">
              <a:lnSpc>
                <a:spcPts val="2919"/>
              </a:lnSpc>
            </a:pPr>
            <a:r>
              <a:rPr lang="en-US" sz="2433">
                <a:solidFill>
                  <a:srgbClr val="000000"/>
                </a:solidFill>
                <a:latin typeface="Poppins"/>
                <a:ea typeface="Poppins"/>
                <a:cs typeface="Poppins"/>
                <a:sym typeface="Poppins"/>
              </a:rPr>
              <a:t>Setelah menjelaskan hakikat Ātman yang abadi, Śrī Kṛṣṇa mengarahkan Arjuna pada kewajiban etis sesuai dharma. Pada sloka 31–38, Kṛṣṇa menegaskan bahwa bagi seorang kṣatriya, menghindari perang yang adil sama dengan mengingkari dharma.</a:t>
            </a:r>
          </a:p>
          <a:p>
            <a:pPr algn="just">
              <a:lnSpc>
                <a:spcPts val="2919"/>
              </a:lnSpc>
            </a:pPr>
            <a:r>
              <a:rPr lang="en-US" sz="2433">
                <a:solidFill>
                  <a:srgbClr val="000000"/>
                </a:solidFill>
                <a:latin typeface="Poppins"/>
                <a:ea typeface="Poppins"/>
                <a:cs typeface="Poppins"/>
                <a:sym typeface="Poppins"/>
              </a:rPr>
              <a:t>Namun penekanan utama bukan pada</a:t>
            </a:r>
            <a:r>
              <a:rPr lang="en-US" sz="2433">
                <a:solidFill>
                  <a:srgbClr val="000000"/>
                </a:solidFill>
                <a:latin typeface="Poppins"/>
                <a:ea typeface="Poppins"/>
                <a:cs typeface="Poppins"/>
                <a:sym typeface="Poppins"/>
              </a:rPr>
              <a:t> perang itu sen</a:t>
            </a:r>
            <a:r>
              <a:rPr lang="en-US" sz="2433">
                <a:solidFill>
                  <a:srgbClr val="000000"/>
                </a:solidFill>
                <a:latin typeface="Poppins"/>
                <a:ea typeface="Poppins"/>
                <a:cs typeface="Poppins"/>
                <a:sym typeface="Poppins"/>
              </a:rPr>
              <a:t>d</a:t>
            </a:r>
            <a:r>
              <a:rPr lang="en-US" sz="2433">
                <a:solidFill>
                  <a:srgbClr val="000000"/>
                </a:solidFill>
                <a:latin typeface="Poppins"/>
                <a:ea typeface="Poppins"/>
                <a:cs typeface="Poppins"/>
                <a:sym typeface="Poppins"/>
              </a:rPr>
              <a:t>i</a:t>
            </a:r>
            <a:r>
              <a:rPr lang="en-US" sz="2433">
                <a:solidFill>
                  <a:srgbClr val="000000"/>
                </a:solidFill>
                <a:latin typeface="Poppins"/>
                <a:ea typeface="Poppins"/>
                <a:cs typeface="Poppins"/>
                <a:sym typeface="Poppins"/>
              </a:rPr>
              <a:t>ri, </a:t>
            </a:r>
            <a:r>
              <a:rPr lang="en-US" sz="2433">
                <a:solidFill>
                  <a:srgbClr val="000000"/>
                </a:solidFill>
                <a:latin typeface="Poppins"/>
                <a:ea typeface="Poppins"/>
                <a:cs typeface="Poppins"/>
                <a:sym typeface="Poppins"/>
              </a:rPr>
              <a:t>m</a:t>
            </a:r>
            <a:r>
              <a:rPr lang="en-US" sz="2433">
                <a:solidFill>
                  <a:srgbClr val="000000"/>
                </a:solidFill>
                <a:latin typeface="Poppins"/>
                <a:ea typeface="Poppins"/>
                <a:cs typeface="Poppins"/>
                <a:sym typeface="Poppins"/>
              </a:rPr>
              <a:t>elaink</a:t>
            </a:r>
            <a:r>
              <a:rPr lang="en-US" sz="2433">
                <a:solidFill>
                  <a:srgbClr val="000000"/>
                </a:solidFill>
                <a:latin typeface="Poppins"/>
                <a:ea typeface="Poppins"/>
                <a:cs typeface="Poppins"/>
                <a:sym typeface="Poppins"/>
              </a:rPr>
              <a:t>a</a:t>
            </a:r>
            <a:r>
              <a:rPr lang="en-US" sz="2433">
                <a:solidFill>
                  <a:srgbClr val="000000"/>
                </a:solidFill>
                <a:latin typeface="Poppins"/>
                <a:ea typeface="Poppins"/>
                <a:cs typeface="Poppins"/>
                <a:sym typeface="Poppins"/>
              </a:rPr>
              <a:t>n</a:t>
            </a:r>
            <a:r>
              <a:rPr lang="en-US" sz="2433">
                <a:solidFill>
                  <a:srgbClr val="000000"/>
                </a:solidFill>
                <a:latin typeface="Poppins"/>
                <a:ea typeface="Poppins"/>
                <a:cs typeface="Poppins"/>
                <a:sym typeface="Poppins"/>
              </a:rPr>
              <a:t> </a:t>
            </a:r>
            <a:r>
              <a:rPr lang="en-US" sz="2433">
                <a:solidFill>
                  <a:srgbClr val="000000"/>
                </a:solidFill>
                <a:latin typeface="Poppins"/>
                <a:ea typeface="Poppins"/>
                <a:cs typeface="Poppins"/>
                <a:sym typeface="Poppins"/>
              </a:rPr>
              <a:t>c</a:t>
            </a:r>
            <a:r>
              <a:rPr lang="en-US" sz="2433">
                <a:solidFill>
                  <a:srgbClr val="000000"/>
                </a:solidFill>
                <a:latin typeface="Poppins"/>
                <a:ea typeface="Poppins"/>
                <a:cs typeface="Poppins"/>
                <a:sym typeface="Poppins"/>
              </a:rPr>
              <a:t>ar</a:t>
            </a:r>
            <a:r>
              <a:rPr lang="en-US" sz="2433">
                <a:solidFill>
                  <a:srgbClr val="000000"/>
                </a:solidFill>
                <a:latin typeface="Poppins"/>
                <a:ea typeface="Poppins"/>
                <a:cs typeface="Poppins"/>
                <a:sym typeface="Poppins"/>
              </a:rPr>
              <a:t>a</a:t>
            </a:r>
            <a:r>
              <a:rPr lang="en-US" sz="2433">
                <a:solidFill>
                  <a:srgbClr val="000000"/>
                </a:solidFill>
                <a:latin typeface="Poppins"/>
                <a:ea typeface="Poppins"/>
                <a:cs typeface="Poppins"/>
                <a:sym typeface="Poppins"/>
              </a:rPr>
              <a:t> b</a:t>
            </a:r>
            <a:r>
              <a:rPr lang="en-US" sz="2433">
                <a:solidFill>
                  <a:srgbClr val="000000"/>
                </a:solidFill>
                <a:latin typeface="Poppins"/>
                <a:ea typeface="Poppins"/>
                <a:cs typeface="Poppins"/>
                <a:sym typeface="Poppins"/>
              </a:rPr>
              <a:t>erti</a:t>
            </a:r>
            <a:r>
              <a:rPr lang="en-US" sz="2433">
                <a:solidFill>
                  <a:srgbClr val="000000"/>
                </a:solidFill>
                <a:latin typeface="Poppins"/>
                <a:ea typeface="Poppins"/>
                <a:cs typeface="Poppins"/>
                <a:sym typeface="Poppins"/>
              </a:rPr>
              <a:t>ndak:</a:t>
            </a:r>
          </a:p>
          <a:p>
            <a:pPr algn="just">
              <a:lnSpc>
                <a:spcPts val="2919"/>
              </a:lnSpc>
            </a:pPr>
          </a:p>
          <a:p>
            <a:pPr algn="just" marL="525343" indent="-262671" lvl="1">
              <a:lnSpc>
                <a:spcPts val="2919"/>
              </a:lnSpc>
              <a:buFont typeface="Arial"/>
              <a:buChar char="•"/>
            </a:pPr>
            <a:r>
              <a:rPr lang="en-US" b="true" sz="2433" i="true">
                <a:solidFill>
                  <a:srgbClr val="000000"/>
                </a:solidFill>
                <a:latin typeface="Poppins Bold Italics"/>
                <a:ea typeface="Poppins Bold Italics"/>
                <a:cs typeface="Poppins Bold Italics"/>
                <a:sym typeface="Poppins Bold Italics"/>
              </a:rPr>
              <a:t>“Bersikaplah seimbang dalam suka dan duka, untung dan rugi, menang dan kalah; dengan demikian engkau tidak </a:t>
            </a:r>
            <a:r>
              <a:rPr lang="en-US" b="true" sz="2433" i="true">
                <a:solidFill>
                  <a:srgbClr val="000000"/>
                </a:solidFill>
                <a:latin typeface="Poppins Bold Italics"/>
                <a:ea typeface="Poppins Bold Italics"/>
                <a:cs typeface="Poppins Bold Italics"/>
                <a:sym typeface="Poppins Bold Italics"/>
              </a:rPr>
              <a:t>akan terikat oleh dosa.” </a:t>
            </a:r>
            <a:r>
              <a:rPr lang="en-US" sz="2433">
                <a:solidFill>
                  <a:srgbClr val="000000"/>
                </a:solidFill>
                <a:latin typeface="Poppins"/>
                <a:ea typeface="Poppins"/>
                <a:cs typeface="Poppins"/>
                <a:sym typeface="Poppins"/>
              </a:rPr>
              <a:t>(BG 2.38)</a:t>
            </a:r>
          </a:p>
          <a:p>
            <a:pPr algn="just">
              <a:lnSpc>
                <a:spcPts val="2919"/>
              </a:lnSpc>
            </a:pPr>
          </a:p>
          <a:p>
            <a:pPr algn="just">
              <a:lnSpc>
                <a:spcPts val="2919"/>
              </a:lnSpc>
            </a:pPr>
            <a:r>
              <a:rPr lang="en-US" sz="2433">
                <a:solidFill>
                  <a:srgbClr val="000000"/>
                </a:solidFill>
                <a:latin typeface="Poppins"/>
                <a:ea typeface="Poppins"/>
                <a:cs typeface="Poppins"/>
                <a:sym typeface="Poppins"/>
              </a:rPr>
              <a:t>Sloka ini menjadi jantung</a:t>
            </a:r>
            <a:r>
              <a:rPr lang="en-US" sz="2433">
                <a:solidFill>
                  <a:srgbClr val="000000"/>
                </a:solidFill>
                <a:latin typeface="Poppins"/>
                <a:ea typeface="Poppins"/>
                <a:cs typeface="Poppins"/>
                <a:sym typeface="Poppins"/>
              </a:rPr>
              <a:t> Kar</a:t>
            </a:r>
            <a:r>
              <a:rPr lang="en-US" sz="2433">
                <a:solidFill>
                  <a:srgbClr val="000000"/>
                </a:solidFill>
                <a:latin typeface="Poppins"/>
                <a:ea typeface="Poppins"/>
                <a:cs typeface="Poppins"/>
                <a:sym typeface="Poppins"/>
              </a:rPr>
              <a:t>ma Yoga, yaitu tindakan tanpa keterikatan pada hasil (</a:t>
            </a:r>
            <a:r>
              <a:rPr lang="en-US" sz="2433">
                <a:solidFill>
                  <a:srgbClr val="000000"/>
                </a:solidFill>
                <a:latin typeface="Poppins"/>
                <a:ea typeface="Poppins"/>
                <a:cs typeface="Poppins"/>
                <a:sym typeface="Poppins"/>
              </a:rPr>
              <a:t>niṣkāma k</a:t>
            </a:r>
            <a:r>
              <a:rPr lang="en-US" sz="2433">
                <a:solidFill>
                  <a:srgbClr val="000000"/>
                </a:solidFill>
                <a:latin typeface="Poppins"/>
                <a:ea typeface="Poppins"/>
                <a:cs typeface="Poppins"/>
                <a:sym typeface="Poppins"/>
              </a:rPr>
              <a:t>arma). Deng</a:t>
            </a:r>
            <a:r>
              <a:rPr lang="en-US" sz="2433">
                <a:solidFill>
                  <a:srgbClr val="000000"/>
                </a:solidFill>
                <a:latin typeface="Poppins"/>
                <a:ea typeface="Poppins"/>
                <a:cs typeface="Poppins"/>
                <a:sym typeface="Poppins"/>
              </a:rPr>
              <a:t>an landas</a:t>
            </a:r>
            <a:r>
              <a:rPr lang="en-US" sz="2433">
                <a:solidFill>
                  <a:srgbClr val="000000"/>
                </a:solidFill>
                <a:latin typeface="Poppins"/>
                <a:ea typeface="Poppins"/>
                <a:cs typeface="Poppins"/>
                <a:sym typeface="Poppins"/>
              </a:rPr>
              <a:t>a</a:t>
            </a:r>
            <a:r>
              <a:rPr lang="en-US" sz="2433">
                <a:solidFill>
                  <a:srgbClr val="000000"/>
                </a:solidFill>
                <a:latin typeface="Poppins"/>
                <a:ea typeface="Poppins"/>
                <a:cs typeface="Poppins"/>
                <a:sym typeface="Poppins"/>
              </a:rPr>
              <a:t>n</a:t>
            </a:r>
            <a:r>
              <a:rPr lang="en-US" sz="2433">
                <a:solidFill>
                  <a:srgbClr val="000000"/>
                </a:solidFill>
                <a:latin typeface="Poppins"/>
                <a:ea typeface="Poppins"/>
                <a:cs typeface="Poppins"/>
                <a:sym typeface="Poppins"/>
              </a:rPr>
              <a:t> Sā</a:t>
            </a:r>
            <a:r>
              <a:rPr lang="en-US" sz="2433">
                <a:solidFill>
                  <a:srgbClr val="000000"/>
                </a:solidFill>
                <a:latin typeface="Poppins"/>
                <a:ea typeface="Poppins"/>
                <a:cs typeface="Poppins"/>
                <a:sym typeface="Poppins"/>
              </a:rPr>
              <a:t>ṅkhy</a:t>
            </a:r>
            <a:r>
              <a:rPr lang="en-US" sz="2433">
                <a:solidFill>
                  <a:srgbClr val="000000"/>
                </a:solidFill>
                <a:latin typeface="Poppins"/>
                <a:ea typeface="Poppins"/>
                <a:cs typeface="Poppins"/>
                <a:sym typeface="Poppins"/>
              </a:rPr>
              <a:t>a</a:t>
            </a:r>
            <a:r>
              <a:rPr lang="en-US" sz="2433">
                <a:solidFill>
                  <a:srgbClr val="000000"/>
                </a:solidFill>
                <a:latin typeface="Poppins"/>
                <a:ea typeface="Poppins"/>
                <a:cs typeface="Poppins"/>
                <a:sym typeface="Poppins"/>
              </a:rPr>
              <a:t> Yog</a:t>
            </a:r>
            <a:r>
              <a:rPr lang="en-US" sz="2433">
                <a:solidFill>
                  <a:srgbClr val="000000"/>
                </a:solidFill>
                <a:latin typeface="Poppins"/>
                <a:ea typeface="Poppins"/>
                <a:cs typeface="Poppins"/>
                <a:sym typeface="Poppins"/>
              </a:rPr>
              <a:t>a, tindakan tid</a:t>
            </a:r>
            <a:r>
              <a:rPr lang="en-US" sz="2433">
                <a:solidFill>
                  <a:srgbClr val="000000"/>
                </a:solidFill>
                <a:latin typeface="Poppins"/>
                <a:ea typeface="Poppins"/>
                <a:cs typeface="Poppins"/>
                <a:sym typeface="Poppins"/>
              </a:rPr>
              <a:t>ak lagi didorong oleh ego, m</a:t>
            </a:r>
            <a:r>
              <a:rPr lang="en-US" sz="2433">
                <a:solidFill>
                  <a:srgbClr val="000000"/>
                </a:solidFill>
                <a:latin typeface="Poppins"/>
                <a:ea typeface="Poppins"/>
                <a:cs typeface="Poppins"/>
                <a:sym typeface="Poppins"/>
              </a:rPr>
              <a:t>elainkan oleh kesadaran akan Ātman yang t</a:t>
            </a:r>
            <a:r>
              <a:rPr lang="en-US" sz="2433">
                <a:solidFill>
                  <a:srgbClr val="000000"/>
                </a:solidFill>
                <a:latin typeface="Poppins"/>
                <a:ea typeface="Poppins"/>
                <a:cs typeface="Poppins"/>
                <a:sym typeface="Poppins"/>
              </a:rPr>
              <a:t>ak tersentuh oleh hasil duniawi</a:t>
            </a:r>
            <a:r>
              <a:rPr lang="en-US" sz="2433">
                <a:solidFill>
                  <a:srgbClr val="000000"/>
                </a:solidFill>
                <a:latin typeface="Poppins"/>
                <a:ea typeface="Poppins"/>
                <a:cs typeface="Poppins"/>
                <a:sym typeface="Poppins"/>
              </a:rPr>
              <a:t>.</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11947481" cy="1120689"/>
          </a:xfrm>
          <a:prstGeom prst="rect">
            <a:avLst/>
          </a:prstGeom>
        </p:spPr>
        <p:txBody>
          <a:bodyPr anchor="t" rtlCol="false" tIns="0" lIns="0" bIns="0" rIns="0">
            <a:spAutoFit/>
          </a:bodyPr>
          <a:lstStyle/>
          <a:p>
            <a:pPr algn="l">
              <a:lnSpc>
                <a:spcPts val="4382"/>
              </a:lnSpc>
              <a:spcBef>
                <a:spcPct val="0"/>
              </a:spcBef>
            </a:pPr>
            <a:r>
              <a:rPr lang="en-US" b="true" sz="3130">
                <a:solidFill>
                  <a:srgbClr val="1800AD"/>
                </a:solidFill>
                <a:latin typeface="Poppins Bold"/>
                <a:ea typeface="Poppins Bold"/>
                <a:cs typeface="Poppins Bold"/>
                <a:sym typeface="Poppins Bold"/>
              </a:rPr>
              <a:t>1. Dari Pengetahuan Menuju Tindakan: Sintesis Sāṅkhya dan Karma Yog</a:t>
            </a:r>
            <a:r>
              <a:rPr lang="en-US" b="true" sz="3130">
                <a:solidFill>
                  <a:srgbClr val="1800AD"/>
                </a:solidFill>
                <a:latin typeface="Poppins Bold"/>
                <a:ea typeface="Poppins Bold"/>
                <a:cs typeface="Poppins Bold"/>
                <a:sym typeface="Poppins Bold"/>
              </a:rPr>
              <a:t>a (Sloka 31–38)</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814476" y="1028700"/>
            <a:ext cx="5047593" cy="7722462"/>
            <a:chOff x="0" y="0"/>
            <a:chExt cx="4154170" cy="6355588"/>
          </a:xfrm>
        </p:grpSpPr>
        <p:sp>
          <p:nvSpPr>
            <p:cNvPr name="Freeform 3" id="3"/>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blipFill>
              <a:blip r:embed="rId2"/>
              <a:stretch>
                <a:fillRect l="-86408" t="0" r="-86408" b="0"/>
              </a:stretch>
            </a:blipFill>
          </p:spPr>
        </p:sp>
      </p:grpSp>
      <p:grpSp>
        <p:nvGrpSpPr>
          <p:cNvPr name="Group 4" id="4"/>
          <p:cNvGrpSpPr/>
          <p:nvPr/>
        </p:nvGrpSpPr>
        <p:grpSpPr>
          <a:xfrm rot="0">
            <a:off x="15338272" y="4889931"/>
            <a:ext cx="4726936" cy="7231880"/>
            <a:chOff x="0" y="0"/>
            <a:chExt cx="4154170" cy="6355588"/>
          </a:xfrm>
        </p:grpSpPr>
        <p:sp>
          <p:nvSpPr>
            <p:cNvPr name="Freeform 5" id="5"/>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960000"/>
            </a:solidFill>
            <a:ln w="12700">
              <a:solidFill>
                <a:srgbClr val="000000"/>
              </a:solidFill>
            </a:ln>
          </p:spPr>
        </p:sp>
      </p:grpSp>
      <p:grpSp>
        <p:nvGrpSpPr>
          <p:cNvPr name="Group 6" id="6"/>
          <p:cNvGrpSpPr/>
          <p:nvPr/>
        </p:nvGrpSpPr>
        <p:grpSpPr>
          <a:xfrm rot="-340233">
            <a:off x="13479436" y="-3288442"/>
            <a:ext cx="3522253" cy="5388799"/>
            <a:chOff x="0" y="0"/>
            <a:chExt cx="4154170" cy="6355588"/>
          </a:xfrm>
        </p:grpSpPr>
        <p:sp>
          <p:nvSpPr>
            <p:cNvPr name="Freeform 7" id="7"/>
            <p:cNvSpPr/>
            <p:nvPr/>
          </p:nvSpPr>
          <p:spPr>
            <a:xfrm flipH="false" flipV="false" rot="0">
              <a:off x="6" y="-120"/>
              <a:ext cx="4154158" cy="6355955"/>
            </a:xfrm>
            <a:custGeom>
              <a:avLst/>
              <a:gdLst/>
              <a:ahLst/>
              <a:cxnLst/>
              <a:rect r="r" b="b" t="t" l="l"/>
              <a:pathLst>
                <a:path h="6355955" w="4154158">
                  <a:moveTo>
                    <a:pt x="2745226" y="4614411"/>
                  </a:moveTo>
                  <a:cubicBezTo>
                    <a:pt x="2546471" y="4723885"/>
                    <a:pt x="2339969" y="4808213"/>
                    <a:pt x="2149088" y="4959851"/>
                  </a:cubicBezTo>
                  <a:cubicBezTo>
                    <a:pt x="2145151" y="4964042"/>
                    <a:pt x="2141341" y="4959851"/>
                    <a:pt x="2137404" y="4964042"/>
                  </a:cubicBezTo>
                  <a:cubicBezTo>
                    <a:pt x="2125720" y="4976742"/>
                    <a:pt x="2110099" y="4989315"/>
                    <a:pt x="2098415" y="5002015"/>
                  </a:cubicBezTo>
                  <a:cubicBezTo>
                    <a:pt x="2094478" y="5006206"/>
                    <a:pt x="2090668" y="5002015"/>
                    <a:pt x="2086731" y="5006206"/>
                  </a:cubicBezTo>
                  <a:cubicBezTo>
                    <a:pt x="2016627" y="5077834"/>
                    <a:pt x="1950333" y="5145271"/>
                    <a:pt x="1907534" y="5237854"/>
                  </a:cubicBezTo>
                  <a:cubicBezTo>
                    <a:pt x="1903597" y="5242045"/>
                    <a:pt x="1899787" y="5246236"/>
                    <a:pt x="1895850" y="5250554"/>
                  </a:cubicBezTo>
                  <a:cubicBezTo>
                    <a:pt x="1868545" y="5309482"/>
                    <a:pt x="1841240" y="5368537"/>
                    <a:pt x="1829556" y="5435847"/>
                  </a:cubicBezTo>
                  <a:cubicBezTo>
                    <a:pt x="1829556" y="5440038"/>
                    <a:pt x="1821809" y="5448547"/>
                    <a:pt x="1821809" y="5452738"/>
                  </a:cubicBezTo>
                  <a:cubicBezTo>
                    <a:pt x="1814062" y="5499093"/>
                    <a:pt x="1806188" y="5545448"/>
                    <a:pt x="1798441" y="5591803"/>
                  </a:cubicBezTo>
                  <a:cubicBezTo>
                    <a:pt x="1794504" y="5625458"/>
                    <a:pt x="1794504" y="5659240"/>
                    <a:pt x="1790694" y="5692895"/>
                  </a:cubicBezTo>
                  <a:cubicBezTo>
                    <a:pt x="1779010" y="5869806"/>
                    <a:pt x="1817999" y="6042526"/>
                    <a:pt x="1779010" y="6219437"/>
                  </a:cubicBezTo>
                  <a:cubicBezTo>
                    <a:pt x="1771263" y="6236328"/>
                    <a:pt x="1763389" y="6253092"/>
                    <a:pt x="1755642" y="6269983"/>
                  </a:cubicBezTo>
                  <a:cubicBezTo>
                    <a:pt x="1747895" y="6286874"/>
                    <a:pt x="1732274" y="6299447"/>
                    <a:pt x="1720590" y="6312147"/>
                  </a:cubicBezTo>
                  <a:cubicBezTo>
                    <a:pt x="1704969" y="6324847"/>
                    <a:pt x="1685538" y="6333229"/>
                    <a:pt x="1665980" y="6341611"/>
                  </a:cubicBezTo>
                  <a:cubicBezTo>
                    <a:pt x="1646549" y="6349993"/>
                    <a:pt x="1623181" y="6349993"/>
                    <a:pt x="1603623" y="6354311"/>
                  </a:cubicBezTo>
                  <a:cubicBezTo>
                    <a:pt x="1560824" y="6358502"/>
                    <a:pt x="1525645" y="6354311"/>
                    <a:pt x="1482846" y="6345929"/>
                  </a:cubicBezTo>
                  <a:cubicBezTo>
                    <a:pt x="1377690" y="6320656"/>
                    <a:pt x="1280281" y="6291192"/>
                    <a:pt x="1186682" y="6227946"/>
                  </a:cubicBezTo>
                  <a:cubicBezTo>
                    <a:pt x="1178935" y="6223755"/>
                    <a:pt x="1171061" y="6223755"/>
                    <a:pt x="1163314" y="6219564"/>
                  </a:cubicBezTo>
                  <a:cubicBezTo>
                    <a:pt x="836035" y="6029953"/>
                    <a:pt x="590544" y="5756141"/>
                    <a:pt x="380105" y="5415019"/>
                  </a:cubicBezTo>
                  <a:cubicBezTo>
                    <a:pt x="376168" y="5406637"/>
                    <a:pt x="376168" y="5402319"/>
                    <a:pt x="372358" y="5393937"/>
                  </a:cubicBezTo>
                  <a:cubicBezTo>
                    <a:pt x="162046" y="5044052"/>
                    <a:pt x="49016" y="4669148"/>
                    <a:pt x="13964" y="4268971"/>
                  </a:cubicBezTo>
                  <a:cubicBezTo>
                    <a:pt x="-9404" y="4024623"/>
                    <a:pt x="-5467" y="3797166"/>
                    <a:pt x="41269" y="3548627"/>
                  </a:cubicBezTo>
                  <a:cubicBezTo>
                    <a:pt x="49016" y="3514972"/>
                    <a:pt x="56890" y="3485381"/>
                    <a:pt x="60700" y="3451726"/>
                  </a:cubicBezTo>
                  <a:cubicBezTo>
                    <a:pt x="123057" y="3169532"/>
                    <a:pt x="216529" y="2929375"/>
                    <a:pt x="368548" y="2680836"/>
                  </a:cubicBezTo>
                  <a:cubicBezTo>
                    <a:pt x="387979" y="2655563"/>
                    <a:pt x="403600" y="2630290"/>
                    <a:pt x="419221" y="2600826"/>
                  </a:cubicBezTo>
                  <a:cubicBezTo>
                    <a:pt x="539998" y="2423915"/>
                    <a:pt x="664712" y="2280659"/>
                    <a:pt x="820541" y="2141721"/>
                  </a:cubicBezTo>
                  <a:cubicBezTo>
                    <a:pt x="898519" y="2074284"/>
                    <a:pt x="968623" y="2019547"/>
                    <a:pt x="1050411" y="1960619"/>
                  </a:cubicBezTo>
                  <a:cubicBezTo>
                    <a:pt x="1097147" y="1931155"/>
                    <a:pt x="1136136" y="1901691"/>
                    <a:pt x="1182872" y="1872100"/>
                  </a:cubicBezTo>
                  <a:cubicBezTo>
                    <a:pt x="1217924" y="1851018"/>
                    <a:pt x="1249166" y="1834127"/>
                    <a:pt x="1280281" y="1813172"/>
                  </a:cubicBezTo>
                  <a:cubicBezTo>
                    <a:pt x="1525772" y="1665725"/>
                    <a:pt x="1771263" y="1577333"/>
                    <a:pt x="2004943" y="1396104"/>
                  </a:cubicBezTo>
                  <a:cubicBezTo>
                    <a:pt x="2008880" y="1391913"/>
                    <a:pt x="2012690" y="1396104"/>
                    <a:pt x="2016627" y="1391913"/>
                  </a:cubicBezTo>
                  <a:cubicBezTo>
                    <a:pt x="2028311" y="1379213"/>
                    <a:pt x="2043932" y="1366640"/>
                    <a:pt x="2055616" y="1353940"/>
                  </a:cubicBezTo>
                  <a:cubicBezTo>
                    <a:pt x="2059553" y="1349749"/>
                    <a:pt x="2063363" y="1353940"/>
                    <a:pt x="2067300" y="1349749"/>
                  </a:cubicBezTo>
                  <a:cubicBezTo>
                    <a:pt x="2137404" y="1278121"/>
                    <a:pt x="2203698" y="1210684"/>
                    <a:pt x="2246497" y="1118101"/>
                  </a:cubicBezTo>
                  <a:cubicBezTo>
                    <a:pt x="2250434" y="1113910"/>
                    <a:pt x="2254244" y="1109719"/>
                    <a:pt x="2258181" y="1105401"/>
                  </a:cubicBezTo>
                  <a:cubicBezTo>
                    <a:pt x="2285486" y="1046473"/>
                    <a:pt x="2312791" y="987418"/>
                    <a:pt x="2324475" y="920108"/>
                  </a:cubicBezTo>
                  <a:cubicBezTo>
                    <a:pt x="2324475" y="915917"/>
                    <a:pt x="2332222" y="907408"/>
                    <a:pt x="2332222" y="903217"/>
                  </a:cubicBezTo>
                  <a:cubicBezTo>
                    <a:pt x="2339969" y="856862"/>
                    <a:pt x="2347843" y="810507"/>
                    <a:pt x="2355590" y="764152"/>
                  </a:cubicBezTo>
                  <a:cubicBezTo>
                    <a:pt x="2359527" y="730497"/>
                    <a:pt x="2359527" y="696715"/>
                    <a:pt x="2363337" y="663060"/>
                  </a:cubicBezTo>
                  <a:cubicBezTo>
                    <a:pt x="2375021" y="486149"/>
                    <a:pt x="2336032" y="313429"/>
                    <a:pt x="2375021" y="136518"/>
                  </a:cubicBezTo>
                  <a:cubicBezTo>
                    <a:pt x="2382768" y="119627"/>
                    <a:pt x="2390642" y="102863"/>
                    <a:pt x="2398389" y="85972"/>
                  </a:cubicBezTo>
                  <a:cubicBezTo>
                    <a:pt x="2406136" y="69081"/>
                    <a:pt x="2421757" y="56508"/>
                    <a:pt x="2433441" y="43808"/>
                  </a:cubicBezTo>
                  <a:cubicBezTo>
                    <a:pt x="2449062" y="31108"/>
                    <a:pt x="2468493" y="22726"/>
                    <a:pt x="2488051" y="14344"/>
                  </a:cubicBezTo>
                  <a:cubicBezTo>
                    <a:pt x="2507482" y="5962"/>
                    <a:pt x="2530850" y="5962"/>
                    <a:pt x="2550408" y="1644"/>
                  </a:cubicBezTo>
                  <a:cubicBezTo>
                    <a:pt x="2593207" y="-2547"/>
                    <a:pt x="2628386" y="1644"/>
                    <a:pt x="2671185" y="10026"/>
                  </a:cubicBezTo>
                  <a:cubicBezTo>
                    <a:pt x="2776341" y="35299"/>
                    <a:pt x="2873750" y="64763"/>
                    <a:pt x="2967349" y="128009"/>
                  </a:cubicBezTo>
                  <a:cubicBezTo>
                    <a:pt x="2975096" y="132200"/>
                    <a:pt x="2982970" y="132200"/>
                    <a:pt x="2990717" y="136391"/>
                  </a:cubicBezTo>
                  <a:cubicBezTo>
                    <a:pt x="3317996" y="326002"/>
                    <a:pt x="3563487" y="599814"/>
                    <a:pt x="3773926" y="940936"/>
                  </a:cubicBezTo>
                  <a:cubicBezTo>
                    <a:pt x="3777863" y="949318"/>
                    <a:pt x="3777863" y="953636"/>
                    <a:pt x="3781673" y="962018"/>
                  </a:cubicBezTo>
                  <a:cubicBezTo>
                    <a:pt x="3992112" y="1311649"/>
                    <a:pt x="4105015" y="1686553"/>
                    <a:pt x="4140194" y="2086730"/>
                  </a:cubicBezTo>
                  <a:cubicBezTo>
                    <a:pt x="4163562" y="2331078"/>
                    <a:pt x="4159625" y="2558535"/>
                    <a:pt x="4112889" y="2807074"/>
                  </a:cubicBezTo>
                  <a:cubicBezTo>
                    <a:pt x="4105142" y="2840729"/>
                    <a:pt x="4097268" y="2870320"/>
                    <a:pt x="4093458" y="2903975"/>
                  </a:cubicBezTo>
                  <a:cubicBezTo>
                    <a:pt x="4031101" y="3186169"/>
                    <a:pt x="3937629" y="3426326"/>
                    <a:pt x="3785610" y="3674865"/>
                  </a:cubicBezTo>
                  <a:cubicBezTo>
                    <a:pt x="3766179" y="3700138"/>
                    <a:pt x="3750558" y="3725411"/>
                    <a:pt x="3734937" y="3754875"/>
                  </a:cubicBezTo>
                  <a:cubicBezTo>
                    <a:pt x="3481699" y="4125588"/>
                    <a:pt x="3162167" y="4386700"/>
                    <a:pt x="2792089" y="4584693"/>
                  </a:cubicBezTo>
                  <a:cubicBezTo>
                    <a:pt x="2776468" y="4593329"/>
                    <a:pt x="2760847" y="4605902"/>
                    <a:pt x="2745226" y="4614411"/>
                  </a:cubicBezTo>
                  <a:close/>
                </a:path>
              </a:pathLst>
            </a:custGeom>
            <a:solidFill>
              <a:srgbClr val="CD0A0A"/>
            </a:solidFill>
            <a:ln w="12700">
              <a:solidFill>
                <a:srgbClr val="000000"/>
              </a:solidFill>
            </a:ln>
          </p:spPr>
        </p:sp>
      </p:grpSp>
      <p:grpSp>
        <p:nvGrpSpPr>
          <p:cNvPr name="Group 8" id="8"/>
          <p:cNvGrpSpPr/>
          <p:nvPr/>
        </p:nvGrpSpPr>
        <p:grpSpPr>
          <a:xfrm rot="0">
            <a:off x="1373296" y="8000211"/>
            <a:ext cx="1894403" cy="189439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sp>
        <p:nvSpPr>
          <p:cNvPr name="Freeform 10" id="10"/>
          <p:cNvSpPr/>
          <p:nvPr/>
        </p:nvSpPr>
        <p:spPr>
          <a:xfrm flipH="false" flipV="false" rot="169489">
            <a:off x="2468310" y="8811916"/>
            <a:ext cx="1173934" cy="1173934"/>
          </a:xfrm>
          <a:custGeom>
            <a:avLst/>
            <a:gdLst/>
            <a:ahLst/>
            <a:cxnLst/>
            <a:rect r="r" b="b" t="t" l="l"/>
            <a:pathLst>
              <a:path h="1173934" w="1173934">
                <a:moveTo>
                  <a:pt x="0" y="0"/>
                </a:moveTo>
                <a:lnTo>
                  <a:pt x="1173934" y="0"/>
                </a:lnTo>
                <a:lnTo>
                  <a:pt x="1173934" y="1173934"/>
                </a:lnTo>
                <a:lnTo>
                  <a:pt x="0" y="1173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true" rot="169489">
            <a:off x="1237949" y="8028425"/>
            <a:ext cx="1173934" cy="1173934"/>
          </a:xfrm>
          <a:custGeom>
            <a:avLst/>
            <a:gdLst/>
            <a:ahLst/>
            <a:cxnLst/>
            <a:rect r="r" b="b" t="t" l="l"/>
            <a:pathLst>
              <a:path h="1173934" w="1173934">
                <a:moveTo>
                  <a:pt x="1173933" y="1173934"/>
                </a:moveTo>
                <a:lnTo>
                  <a:pt x="0" y="1173934"/>
                </a:lnTo>
                <a:lnTo>
                  <a:pt x="0" y="0"/>
                </a:lnTo>
                <a:lnTo>
                  <a:pt x="1173933" y="0"/>
                </a:lnTo>
                <a:lnTo>
                  <a:pt x="1173933" y="117393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910008" y="8659878"/>
            <a:ext cx="7272991" cy="772596"/>
          </a:xfrm>
          <a:prstGeom prst="rect">
            <a:avLst/>
          </a:prstGeom>
        </p:spPr>
        <p:txBody>
          <a:bodyPr anchor="t" rtlCol="false" tIns="0" lIns="0" bIns="0" rIns="0">
            <a:spAutoFit/>
          </a:bodyPr>
          <a:lstStyle/>
          <a:p>
            <a:pPr algn="l">
              <a:lnSpc>
                <a:spcPts val="5986"/>
              </a:lnSpc>
              <a:spcBef>
                <a:spcPct val="0"/>
              </a:spcBef>
            </a:pPr>
            <a:r>
              <a:rPr lang="en-US" b="true" sz="4275">
                <a:solidFill>
                  <a:srgbClr val="960000"/>
                </a:solidFill>
                <a:latin typeface="Poppins Ultra-Bold"/>
                <a:ea typeface="Poppins Ultra-Bold"/>
                <a:cs typeface="Poppins Ultra-Bold"/>
                <a:sym typeface="Poppins Ultra-Bold"/>
              </a:rPr>
              <a:t>Bhagavad-gita BAB II</a:t>
            </a:r>
          </a:p>
        </p:txBody>
      </p:sp>
      <p:sp>
        <p:nvSpPr>
          <p:cNvPr name="TextBox 13" id="13"/>
          <p:cNvSpPr txBox="true"/>
          <p:nvPr/>
        </p:nvSpPr>
        <p:spPr>
          <a:xfrm rot="0">
            <a:off x="1028700" y="2232611"/>
            <a:ext cx="11651729" cy="5096173"/>
          </a:xfrm>
          <a:prstGeom prst="rect">
            <a:avLst/>
          </a:prstGeom>
        </p:spPr>
        <p:txBody>
          <a:bodyPr anchor="t" rtlCol="false" tIns="0" lIns="0" bIns="0" rIns="0">
            <a:spAutoFit/>
          </a:bodyPr>
          <a:lstStyle/>
          <a:p>
            <a:pPr algn="just">
              <a:lnSpc>
                <a:spcPts val="2919"/>
              </a:lnSpc>
            </a:pPr>
            <a:r>
              <a:rPr lang="en-US" sz="2433" b="true">
                <a:solidFill>
                  <a:srgbClr val="000000"/>
                </a:solidFill>
                <a:latin typeface="Poppins Bold"/>
                <a:ea typeface="Poppins Bold"/>
                <a:cs typeface="Poppins Bold"/>
                <a:sym typeface="Poppins Bold"/>
              </a:rPr>
              <a:t>Pada sloka 39–53</a:t>
            </a:r>
            <a:r>
              <a:rPr lang="en-US" sz="2433">
                <a:solidFill>
                  <a:srgbClr val="000000"/>
                </a:solidFill>
                <a:latin typeface="Poppins"/>
                <a:ea typeface="Poppins"/>
                <a:cs typeface="Poppins"/>
                <a:sym typeface="Poppins"/>
              </a:rPr>
              <a:t>, Śrī Kṛṣṇa memperkenalkan konsep buddhi yoga, yakni penggunaan kecerdasan spiritual untuk membedakan tindakan yang membebaskan dari tindakan yang mengikat.</a:t>
            </a:r>
          </a:p>
          <a:p>
            <a:pPr algn="just">
              <a:lnSpc>
                <a:spcPts val="2919"/>
              </a:lnSpc>
            </a:pPr>
            <a:r>
              <a:rPr lang="en-US" sz="2433">
                <a:solidFill>
                  <a:srgbClr val="000000"/>
                </a:solidFill>
                <a:latin typeface="Poppins"/>
                <a:ea typeface="Poppins"/>
                <a:cs typeface="Poppins"/>
                <a:sym typeface="Poppins"/>
              </a:rPr>
              <a:t>B</a:t>
            </a:r>
            <a:r>
              <a:rPr lang="en-US" sz="2433">
                <a:solidFill>
                  <a:srgbClr val="000000"/>
                </a:solidFill>
                <a:latin typeface="Poppins"/>
                <a:ea typeface="Poppins"/>
                <a:cs typeface="Poppins"/>
                <a:sym typeface="Poppins"/>
              </a:rPr>
              <a:t>eberapa poin kunci:</a:t>
            </a:r>
          </a:p>
          <a:p>
            <a:pPr algn="just">
              <a:lnSpc>
                <a:spcPts val="2919"/>
              </a:lnSpc>
            </a:pPr>
          </a:p>
          <a:p>
            <a:pPr algn="just" marL="525343" indent="-262671" lvl="1">
              <a:lnSpc>
                <a:spcPts val="2919"/>
              </a:lnSpc>
              <a:buAutoNum type="arabicPeriod" startAt="1"/>
            </a:pPr>
            <a:r>
              <a:rPr lang="en-US" sz="2433">
                <a:solidFill>
                  <a:srgbClr val="000000"/>
                </a:solidFill>
                <a:latin typeface="Poppins"/>
                <a:ea typeface="Poppins"/>
                <a:cs typeface="Poppins"/>
                <a:sym typeface="Poppins"/>
              </a:rPr>
              <a:t>Ritualisme tanpa</a:t>
            </a:r>
            <a:r>
              <a:rPr lang="en-US" sz="2433">
                <a:solidFill>
                  <a:srgbClr val="000000"/>
                </a:solidFill>
                <a:latin typeface="Poppins"/>
                <a:ea typeface="Poppins"/>
                <a:cs typeface="Poppins"/>
                <a:sym typeface="Poppins"/>
              </a:rPr>
              <a:t> pemahaman </a:t>
            </a:r>
            <a:r>
              <a:rPr lang="en-US" sz="2433">
                <a:solidFill>
                  <a:srgbClr val="000000"/>
                </a:solidFill>
                <a:latin typeface="Poppins"/>
                <a:ea typeface="Poppins"/>
                <a:cs typeface="Poppins"/>
                <a:sym typeface="Poppins"/>
              </a:rPr>
              <a:t>(</a:t>
            </a:r>
            <a:r>
              <a:rPr lang="en-US" b="true" sz="2433">
                <a:solidFill>
                  <a:srgbClr val="000000"/>
                </a:solidFill>
                <a:latin typeface="Poppins Bold"/>
                <a:ea typeface="Poppins Bold"/>
                <a:cs typeface="Poppins Bold"/>
                <a:sym typeface="Poppins Bold"/>
              </a:rPr>
              <a:t>sloka 42–44</a:t>
            </a:r>
            <a:r>
              <a:rPr lang="en-US" sz="2433">
                <a:solidFill>
                  <a:srgbClr val="000000"/>
                </a:solidFill>
                <a:latin typeface="Poppins"/>
                <a:ea typeface="Poppins"/>
                <a:cs typeface="Poppins"/>
                <a:sym typeface="Poppins"/>
              </a:rPr>
              <a:t>). Ora</a:t>
            </a:r>
            <a:r>
              <a:rPr lang="en-US" sz="2433">
                <a:solidFill>
                  <a:srgbClr val="000000"/>
                </a:solidFill>
                <a:latin typeface="Poppins"/>
                <a:ea typeface="Poppins"/>
                <a:cs typeface="Poppins"/>
                <a:sym typeface="Poppins"/>
              </a:rPr>
              <a:t>ng</a:t>
            </a:r>
            <a:r>
              <a:rPr lang="en-US" sz="2433">
                <a:solidFill>
                  <a:srgbClr val="000000"/>
                </a:solidFill>
                <a:latin typeface="Poppins"/>
                <a:ea typeface="Poppins"/>
                <a:cs typeface="Poppins"/>
                <a:sym typeface="Poppins"/>
              </a:rPr>
              <a:t> yang</a:t>
            </a:r>
            <a:r>
              <a:rPr lang="en-US" sz="2433">
                <a:solidFill>
                  <a:srgbClr val="000000"/>
                </a:solidFill>
                <a:latin typeface="Poppins"/>
                <a:ea typeface="Poppins"/>
                <a:cs typeface="Poppins"/>
                <a:sym typeface="Poppins"/>
              </a:rPr>
              <a:t> </a:t>
            </a:r>
            <a:r>
              <a:rPr lang="en-US" sz="2433">
                <a:solidFill>
                  <a:srgbClr val="000000"/>
                </a:solidFill>
                <a:latin typeface="Poppins"/>
                <a:ea typeface="Poppins"/>
                <a:cs typeface="Poppins"/>
                <a:sym typeface="Poppins"/>
              </a:rPr>
              <a:t>terika</a:t>
            </a:r>
            <a:r>
              <a:rPr lang="en-US" sz="2433">
                <a:solidFill>
                  <a:srgbClr val="000000"/>
                </a:solidFill>
                <a:latin typeface="Poppins"/>
                <a:ea typeface="Poppins"/>
                <a:cs typeface="Poppins"/>
                <a:sym typeface="Poppins"/>
              </a:rPr>
              <a:t>t </a:t>
            </a:r>
            <a:r>
              <a:rPr lang="en-US" sz="2433">
                <a:solidFill>
                  <a:srgbClr val="000000"/>
                </a:solidFill>
                <a:latin typeface="Poppins"/>
                <a:ea typeface="Poppins"/>
                <a:cs typeface="Poppins"/>
                <a:sym typeface="Poppins"/>
              </a:rPr>
              <a:t>pa</a:t>
            </a:r>
            <a:r>
              <a:rPr lang="en-US" sz="2433">
                <a:solidFill>
                  <a:srgbClr val="000000"/>
                </a:solidFill>
                <a:latin typeface="Poppins"/>
                <a:ea typeface="Poppins"/>
                <a:cs typeface="Poppins"/>
                <a:sym typeface="Poppins"/>
              </a:rPr>
              <a:t>da</a:t>
            </a:r>
            <a:r>
              <a:rPr lang="en-US" sz="2433">
                <a:solidFill>
                  <a:srgbClr val="000000"/>
                </a:solidFill>
                <a:latin typeface="Poppins"/>
                <a:ea typeface="Poppins"/>
                <a:cs typeface="Poppins"/>
                <a:sym typeface="Poppins"/>
              </a:rPr>
              <a:t> </a:t>
            </a:r>
            <a:r>
              <a:rPr lang="en-US" sz="2433">
                <a:solidFill>
                  <a:srgbClr val="000000"/>
                </a:solidFill>
                <a:latin typeface="Poppins"/>
                <a:ea typeface="Poppins"/>
                <a:cs typeface="Poppins"/>
                <a:sym typeface="Poppins"/>
              </a:rPr>
              <a:t>k</a:t>
            </a:r>
            <a:r>
              <a:rPr lang="en-US" sz="2433">
                <a:solidFill>
                  <a:srgbClr val="000000"/>
                </a:solidFill>
                <a:latin typeface="Poppins"/>
                <a:ea typeface="Poppins"/>
                <a:cs typeface="Poppins"/>
                <a:sym typeface="Poppins"/>
              </a:rPr>
              <a:t>e</a:t>
            </a:r>
            <a:r>
              <a:rPr lang="en-US" sz="2433">
                <a:solidFill>
                  <a:srgbClr val="000000"/>
                </a:solidFill>
                <a:latin typeface="Poppins"/>
                <a:ea typeface="Poppins"/>
                <a:cs typeface="Poppins"/>
                <a:sym typeface="Poppins"/>
              </a:rPr>
              <a:t>n</a:t>
            </a:r>
            <a:r>
              <a:rPr lang="en-US" sz="2433">
                <a:solidFill>
                  <a:srgbClr val="000000"/>
                </a:solidFill>
                <a:latin typeface="Poppins"/>
                <a:ea typeface="Poppins"/>
                <a:cs typeface="Poppins"/>
                <a:sym typeface="Poppins"/>
              </a:rPr>
              <a:t>i</a:t>
            </a:r>
            <a:r>
              <a:rPr lang="en-US" sz="2433">
                <a:solidFill>
                  <a:srgbClr val="000000"/>
                </a:solidFill>
                <a:latin typeface="Poppins"/>
                <a:ea typeface="Poppins"/>
                <a:cs typeface="Poppins"/>
                <a:sym typeface="Poppins"/>
              </a:rPr>
              <a:t>k</a:t>
            </a:r>
            <a:r>
              <a:rPr lang="en-US" sz="2433">
                <a:solidFill>
                  <a:srgbClr val="000000"/>
                </a:solidFill>
                <a:latin typeface="Poppins"/>
                <a:ea typeface="Poppins"/>
                <a:cs typeface="Poppins"/>
                <a:sym typeface="Poppins"/>
              </a:rPr>
              <a:t>m</a:t>
            </a:r>
            <a:r>
              <a:rPr lang="en-US" sz="2433">
                <a:solidFill>
                  <a:srgbClr val="000000"/>
                </a:solidFill>
                <a:latin typeface="Poppins"/>
                <a:ea typeface="Poppins"/>
                <a:cs typeface="Poppins"/>
                <a:sym typeface="Poppins"/>
              </a:rPr>
              <a:t>at</a:t>
            </a:r>
            <a:r>
              <a:rPr lang="en-US" sz="2433">
                <a:solidFill>
                  <a:srgbClr val="000000"/>
                </a:solidFill>
                <a:latin typeface="Poppins"/>
                <a:ea typeface="Poppins"/>
                <a:cs typeface="Poppins"/>
                <a:sym typeface="Poppins"/>
              </a:rPr>
              <a:t>an du</a:t>
            </a:r>
            <a:r>
              <a:rPr lang="en-US" sz="2433">
                <a:solidFill>
                  <a:srgbClr val="000000"/>
                </a:solidFill>
                <a:latin typeface="Poppins"/>
                <a:ea typeface="Poppins"/>
                <a:cs typeface="Poppins"/>
                <a:sym typeface="Poppins"/>
              </a:rPr>
              <a:t>ni</a:t>
            </a:r>
            <a:r>
              <a:rPr lang="en-US" sz="2433">
                <a:solidFill>
                  <a:srgbClr val="000000"/>
                </a:solidFill>
                <a:latin typeface="Poppins"/>
                <a:ea typeface="Poppins"/>
                <a:cs typeface="Poppins"/>
                <a:sym typeface="Poppins"/>
              </a:rPr>
              <a:t>a</a:t>
            </a:r>
            <a:r>
              <a:rPr lang="en-US" sz="2433">
                <a:solidFill>
                  <a:srgbClr val="000000"/>
                </a:solidFill>
                <a:latin typeface="Poppins"/>
                <a:ea typeface="Poppins"/>
                <a:cs typeface="Poppins"/>
                <a:sym typeface="Poppins"/>
              </a:rPr>
              <a:t>wi</a:t>
            </a:r>
            <a:r>
              <a:rPr lang="en-US" sz="2433">
                <a:solidFill>
                  <a:srgbClr val="000000"/>
                </a:solidFill>
                <a:latin typeface="Poppins"/>
                <a:ea typeface="Poppins"/>
                <a:cs typeface="Poppins"/>
                <a:sym typeface="Poppins"/>
              </a:rPr>
              <a:t> dan </a:t>
            </a:r>
            <a:r>
              <a:rPr lang="en-US" sz="2433">
                <a:solidFill>
                  <a:srgbClr val="000000"/>
                </a:solidFill>
                <a:latin typeface="Poppins"/>
                <a:ea typeface="Poppins"/>
                <a:cs typeface="Poppins"/>
                <a:sym typeface="Poppins"/>
              </a:rPr>
              <a:t>pahal</a:t>
            </a:r>
            <a:r>
              <a:rPr lang="en-US" sz="2433">
                <a:solidFill>
                  <a:srgbClr val="000000"/>
                </a:solidFill>
                <a:latin typeface="Poppins"/>
                <a:ea typeface="Poppins"/>
                <a:cs typeface="Poppins"/>
                <a:sym typeface="Poppins"/>
              </a:rPr>
              <a:t>a </a:t>
            </a:r>
            <a:r>
              <a:rPr lang="en-US" sz="2433">
                <a:solidFill>
                  <a:srgbClr val="000000"/>
                </a:solidFill>
                <a:latin typeface="Poppins"/>
                <a:ea typeface="Poppins"/>
                <a:cs typeface="Poppins"/>
                <a:sym typeface="Poppins"/>
              </a:rPr>
              <a:t>ri</a:t>
            </a:r>
            <a:r>
              <a:rPr lang="en-US" sz="2433">
                <a:solidFill>
                  <a:srgbClr val="000000"/>
                </a:solidFill>
                <a:latin typeface="Poppins"/>
                <a:ea typeface="Poppins"/>
                <a:cs typeface="Poppins"/>
                <a:sym typeface="Poppins"/>
              </a:rPr>
              <a:t>tu</a:t>
            </a:r>
            <a:r>
              <a:rPr lang="en-US" sz="2433">
                <a:solidFill>
                  <a:srgbClr val="000000"/>
                </a:solidFill>
                <a:latin typeface="Poppins"/>
                <a:ea typeface="Poppins"/>
                <a:cs typeface="Poppins"/>
                <a:sym typeface="Poppins"/>
              </a:rPr>
              <a:t>al</a:t>
            </a:r>
            <a:r>
              <a:rPr lang="en-US" sz="2433">
                <a:solidFill>
                  <a:srgbClr val="000000"/>
                </a:solidFill>
                <a:latin typeface="Poppins"/>
                <a:ea typeface="Poppins"/>
                <a:cs typeface="Poppins"/>
                <a:sym typeface="Poppins"/>
              </a:rPr>
              <a:t> </a:t>
            </a:r>
            <a:r>
              <a:rPr lang="en-US" sz="2433">
                <a:solidFill>
                  <a:srgbClr val="000000"/>
                </a:solidFill>
                <a:latin typeface="Poppins"/>
                <a:ea typeface="Poppins"/>
                <a:cs typeface="Poppins"/>
                <a:sym typeface="Poppins"/>
              </a:rPr>
              <a:t>ak</a:t>
            </a:r>
            <a:r>
              <a:rPr lang="en-US" sz="2433">
                <a:solidFill>
                  <a:srgbClr val="000000"/>
                </a:solidFill>
                <a:latin typeface="Poppins"/>
                <a:ea typeface="Poppins"/>
                <a:cs typeface="Poppins"/>
                <a:sym typeface="Poppins"/>
              </a:rPr>
              <a:t>an </a:t>
            </a:r>
            <a:r>
              <a:rPr lang="en-US" sz="2433">
                <a:solidFill>
                  <a:srgbClr val="000000"/>
                </a:solidFill>
                <a:latin typeface="Poppins"/>
                <a:ea typeface="Poppins"/>
                <a:cs typeface="Poppins"/>
                <a:sym typeface="Poppins"/>
              </a:rPr>
              <a:t>te</a:t>
            </a:r>
            <a:r>
              <a:rPr lang="en-US" sz="2433">
                <a:solidFill>
                  <a:srgbClr val="000000"/>
                </a:solidFill>
                <a:latin typeface="Poppins"/>
                <a:ea typeface="Poppins"/>
                <a:cs typeface="Poppins"/>
                <a:sym typeface="Poppins"/>
              </a:rPr>
              <a:t>r</a:t>
            </a:r>
            <a:r>
              <a:rPr lang="en-US" sz="2433">
                <a:solidFill>
                  <a:srgbClr val="000000"/>
                </a:solidFill>
                <a:latin typeface="Poppins"/>
                <a:ea typeface="Poppins"/>
                <a:cs typeface="Poppins"/>
                <a:sym typeface="Poppins"/>
              </a:rPr>
              <a:t>j</a:t>
            </a:r>
            <a:r>
              <a:rPr lang="en-US" sz="2433">
                <a:solidFill>
                  <a:srgbClr val="000000"/>
                </a:solidFill>
                <a:latin typeface="Poppins"/>
                <a:ea typeface="Poppins"/>
                <a:cs typeface="Poppins"/>
                <a:sym typeface="Poppins"/>
              </a:rPr>
              <a:t>e</a:t>
            </a:r>
            <a:r>
              <a:rPr lang="en-US" sz="2433">
                <a:solidFill>
                  <a:srgbClr val="000000"/>
                </a:solidFill>
                <a:latin typeface="Poppins"/>
                <a:ea typeface="Poppins"/>
                <a:cs typeface="Poppins"/>
                <a:sym typeface="Poppins"/>
              </a:rPr>
              <a:t>b</a:t>
            </a:r>
            <a:r>
              <a:rPr lang="en-US" sz="2433">
                <a:solidFill>
                  <a:srgbClr val="000000"/>
                </a:solidFill>
                <a:latin typeface="Poppins"/>
                <a:ea typeface="Poppins"/>
                <a:cs typeface="Poppins"/>
                <a:sym typeface="Poppins"/>
              </a:rPr>
              <a:t>a</a:t>
            </a:r>
            <a:r>
              <a:rPr lang="en-US" sz="2433">
                <a:solidFill>
                  <a:srgbClr val="000000"/>
                </a:solidFill>
                <a:latin typeface="Poppins"/>
                <a:ea typeface="Poppins"/>
                <a:cs typeface="Poppins"/>
                <a:sym typeface="Poppins"/>
              </a:rPr>
              <a:t>k</a:t>
            </a:r>
            <a:r>
              <a:rPr lang="en-US" sz="2433">
                <a:solidFill>
                  <a:srgbClr val="000000"/>
                </a:solidFill>
                <a:latin typeface="Poppins"/>
                <a:ea typeface="Poppins"/>
                <a:cs typeface="Poppins"/>
                <a:sym typeface="Poppins"/>
              </a:rPr>
              <a:t> da</a:t>
            </a:r>
            <a:r>
              <a:rPr lang="en-US" sz="2433">
                <a:solidFill>
                  <a:srgbClr val="000000"/>
                </a:solidFill>
                <a:latin typeface="Poppins"/>
                <a:ea typeface="Poppins"/>
                <a:cs typeface="Poppins"/>
                <a:sym typeface="Poppins"/>
              </a:rPr>
              <a:t>lam</a:t>
            </a:r>
            <a:r>
              <a:rPr lang="en-US" sz="2433">
                <a:solidFill>
                  <a:srgbClr val="000000"/>
                </a:solidFill>
                <a:latin typeface="Poppins"/>
                <a:ea typeface="Poppins"/>
                <a:cs typeface="Poppins"/>
                <a:sym typeface="Poppins"/>
              </a:rPr>
              <a:t> </a:t>
            </a:r>
            <a:r>
              <a:rPr lang="en-US" sz="2433">
                <a:solidFill>
                  <a:srgbClr val="000000"/>
                </a:solidFill>
                <a:latin typeface="Poppins"/>
                <a:ea typeface="Poppins"/>
                <a:cs typeface="Poppins"/>
                <a:sym typeface="Poppins"/>
              </a:rPr>
              <a:t>si</a:t>
            </a:r>
            <a:r>
              <a:rPr lang="en-US" sz="2433">
                <a:solidFill>
                  <a:srgbClr val="000000"/>
                </a:solidFill>
                <a:latin typeface="Poppins"/>
                <a:ea typeface="Poppins"/>
                <a:cs typeface="Poppins"/>
                <a:sym typeface="Poppins"/>
              </a:rPr>
              <a:t>k</a:t>
            </a:r>
            <a:r>
              <a:rPr lang="en-US" sz="2433">
                <a:solidFill>
                  <a:srgbClr val="000000"/>
                </a:solidFill>
                <a:latin typeface="Poppins"/>
                <a:ea typeface="Poppins"/>
                <a:cs typeface="Poppins"/>
                <a:sym typeface="Poppins"/>
              </a:rPr>
              <a:t>lus ke</a:t>
            </a:r>
            <a:r>
              <a:rPr lang="en-US" sz="2433">
                <a:solidFill>
                  <a:srgbClr val="000000"/>
                </a:solidFill>
                <a:latin typeface="Poppins"/>
                <a:ea typeface="Poppins"/>
                <a:cs typeface="Poppins"/>
                <a:sym typeface="Poppins"/>
              </a:rPr>
              <a:t>lah</a:t>
            </a:r>
            <a:r>
              <a:rPr lang="en-US" sz="2433">
                <a:solidFill>
                  <a:srgbClr val="000000"/>
                </a:solidFill>
                <a:latin typeface="Poppins"/>
                <a:ea typeface="Poppins"/>
                <a:cs typeface="Poppins"/>
                <a:sym typeface="Poppins"/>
              </a:rPr>
              <a:t>iran</a:t>
            </a:r>
            <a:r>
              <a:rPr lang="en-US" sz="2433">
                <a:solidFill>
                  <a:srgbClr val="000000"/>
                </a:solidFill>
                <a:latin typeface="Poppins"/>
                <a:ea typeface="Poppins"/>
                <a:cs typeface="Poppins"/>
                <a:sym typeface="Poppins"/>
              </a:rPr>
              <a:t> </a:t>
            </a:r>
            <a:r>
              <a:rPr lang="en-US" sz="2433">
                <a:solidFill>
                  <a:srgbClr val="000000"/>
                </a:solidFill>
                <a:latin typeface="Poppins"/>
                <a:ea typeface="Poppins"/>
                <a:cs typeface="Poppins"/>
                <a:sym typeface="Poppins"/>
              </a:rPr>
              <a:t>kembali.</a:t>
            </a:r>
          </a:p>
          <a:p>
            <a:pPr algn="just" marL="525343" indent="-262671" lvl="1">
              <a:lnSpc>
                <a:spcPts val="2919"/>
              </a:lnSpc>
              <a:buAutoNum type="arabicPeriod" startAt="1"/>
            </a:pPr>
            <a:r>
              <a:rPr lang="en-US" sz="2433">
                <a:solidFill>
                  <a:srgbClr val="000000"/>
                </a:solidFill>
                <a:latin typeface="Poppins"/>
                <a:ea typeface="Poppins"/>
                <a:cs typeface="Poppins"/>
                <a:sym typeface="Poppins"/>
              </a:rPr>
              <a:t>V</a:t>
            </a:r>
            <a:r>
              <a:rPr lang="en-US" sz="2433">
                <a:solidFill>
                  <a:srgbClr val="000000"/>
                </a:solidFill>
                <a:latin typeface="Poppins"/>
                <a:ea typeface="Poppins"/>
                <a:cs typeface="Poppins"/>
                <a:sym typeface="Poppins"/>
              </a:rPr>
              <a:t>e</a:t>
            </a:r>
            <a:r>
              <a:rPr lang="en-US" sz="2433">
                <a:solidFill>
                  <a:srgbClr val="000000"/>
                </a:solidFill>
                <a:latin typeface="Poppins"/>
                <a:ea typeface="Poppins"/>
                <a:cs typeface="Poppins"/>
                <a:sym typeface="Poppins"/>
              </a:rPr>
              <a:t>d</a:t>
            </a:r>
            <a:r>
              <a:rPr lang="en-US" sz="2433">
                <a:solidFill>
                  <a:srgbClr val="000000"/>
                </a:solidFill>
                <a:latin typeface="Poppins"/>
                <a:ea typeface="Poppins"/>
                <a:cs typeface="Poppins"/>
                <a:sym typeface="Poppins"/>
              </a:rPr>
              <a:t>a di</a:t>
            </a:r>
            <a:r>
              <a:rPr lang="en-US" sz="2433">
                <a:solidFill>
                  <a:srgbClr val="000000"/>
                </a:solidFill>
                <a:latin typeface="Poppins"/>
                <a:ea typeface="Poppins"/>
                <a:cs typeface="Poppins"/>
                <a:sym typeface="Poppins"/>
              </a:rPr>
              <a:t>posis</a:t>
            </a:r>
            <a:r>
              <a:rPr lang="en-US" sz="2433">
                <a:solidFill>
                  <a:srgbClr val="000000"/>
                </a:solidFill>
                <a:latin typeface="Poppins"/>
                <a:ea typeface="Poppins"/>
                <a:cs typeface="Poppins"/>
                <a:sym typeface="Poppins"/>
              </a:rPr>
              <a:t>i</a:t>
            </a:r>
            <a:r>
              <a:rPr lang="en-US" sz="2433">
                <a:solidFill>
                  <a:srgbClr val="000000"/>
                </a:solidFill>
                <a:latin typeface="Poppins"/>
                <a:ea typeface="Poppins"/>
                <a:cs typeface="Poppins"/>
                <a:sym typeface="Poppins"/>
              </a:rPr>
              <a:t>k</a:t>
            </a:r>
            <a:r>
              <a:rPr lang="en-US" sz="2433">
                <a:solidFill>
                  <a:srgbClr val="000000"/>
                </a:solidFill>
                <a:latin typeface="Poppins"/>
                <a:ea typeface="Poppins"/>
                <a:cs typeface="Poppins"/>
                <a:sym typeface="Poppins"/>
              </a:rPr>
              <a:t>an </a:t>
            </a:r>
            <a:r>
              <a:rPr lang="en-US" sz="2433">
                <a:solidFill>
                  <a:srgbClr val="000000"/>
                </a:solidFill>
                <a:latin typeface="Poppins"/>
                <a:ea typeface="Poppins"/>
                <a:cs typeface="Poppins"/>
                <a:sym typeface="Poppins"/>
              </a:rPr>
              <a:t>s</a:t>
            </a:r>
            <a:r>
              <a:rPr lang="en-US" sz="2433">
                <a:solidFill>
                  <a:srgbClr val="000000"/>
                </a:solidFill>
                <a:latin typeface="Poppins"/>
                <a:ea typeface="Poppins"/>
                <a:cs typeface="Poppins"/>
                <a:sym typeface="Poppins"/>
              </a:rPr>
              <a:t>e</a:t>
            </a:r>
            <a:r>
              <a:rPr lang="en-US" sz="2433">
                <a:solidFill>
                  <a:srgbClr val="000000"/>
                </a:solidFill>
                <a:latin typeface="Poppins"/>
                <a:ea typeface="Poppins"/>
                <a:cs typeface="Poppins"/>
                <a:sym typeface="Poppins"/>
              </a:rPr>
              <a:t>ba</a:t>
            </a:r>
            <a:r>
              <a:rPr lang="en-US" sz="2433">
                <a:solidFill>
                  <a:srgbClr val="000000"/>
                </a:solidFill>
                <a:latin typeface="Poppins"/>
                <a:ea typeface="Poppins"/>
                <a:cs typeface="Poppins"/>
                <a:sym typeface="Poppins"/>
              </a:rPr>
              <a:t>gai </a:t>
            </a:r>
            <a:r>
              <a:rPr lang="en-US" sz="2433">
                <a:solidFill>
                  <a:srgbClr val="000000"/>
                </a:solidFill>
                <a:latin typeface="Poppins"/>
                <a:ea typeface="Poppins"/>
                <a:cs typeface="Poppins"/>
                <a:sym typeface="Poppins"/>
              </a:rPr>
              <a:t>s</a:t>
            </a:r>
            <a:r>
              <a:rPr lang="en-US" sz="2433">
                <a:solidFill>
                  <a:srgbClr val="000000"/>
                </a:solidFill>
                <a:latin typeface="Poppins"/>
                <a:ea typeface="Poppins"/>
                <a:cs typeface="Poppins"/>
                <a:sym typeface="Poppins"/>
              </a:rPr>
              <a:t>a</a:t>
            </a:r>
            <a:r>
              <a:rPr lang="en-US" sz="2433">
                <a:solidFill>
                  <a:srgbClr val="000000"/>
                </a:solidFill>
                <a:latin typeface="Poppins"/>
                <a:ea typeface="Poppins"/>
                <a:cs typeface="Poppins"/>
                <a:sym typeface="Poppins"/>
              </a:rPr>
              <a:t>r</a:t>
            </a:r>
            <a:r>
              <a:rPr lang="en-US" sz="2433">
                <a:solidFill>
                  <a:srgbClr val="000000"/>
                </a:solidFill>
                <a:latin typeface="Poppins"/>
                <a:ea typeface="Poppins"/>
                <a:cs typeface="Poppins"/>
                <a:sym typeface="Poppins"/>
              </a:rPr>
              <a:t>an</a:t>
            </a:r>
            <a:r>
              <a:rPr lang="en-US" sz="2433">
                <a:solidFill>
                  <a:srgbClr val="000000"/>
                </a:solidFill>
                <a:latin typeface="Poppins"/>
                <a:ea typeface="Poppins"/>
                <a:cs typeface="Poppins"/>
                <a:sym typeface="Poppins"/>
              </a:rPr>
              <a:t>a,</a:t>
            </a:r>
            <a:r>
              <a:rPr lang="en-US" sz="2433">
                <a:solidFill>
                  <a:srgbClr val="000000"/>
                </a:solidFill>
                <a:latin typeface="Poppins"/>
                <a:ea typeface="Poppins"/>
                <a:cs typeface="Poppins"/>
                <a:sym typeface="Poppins"/>
              </a:rPr>
              <a:t> </a:t>
            </a:r>
            <a:r>
              <a:rPr lang="en-US" sz="2433">
                <a:solidFill>
                  <a:srgbClr val="000000"/>
                </a:solidFill>
                <a:latin typeface="Poppins"/>
                <a:ea typeface="Poppins"/>
                <a:cs typeface="Poppins"/>
                <a:sym typeface="Poppins"/>
              </a:rPr>
              <a:t>bu</a:t>
            </a:r>
            <a:r>
              <a:rPr lang="en-US" sz="2433">
                <a:solidFill>
                  <a:srgbClr val="000000"/>
                </a:solidFill>
                <a:latin typeface="Poppins"/>
                <a:ea typeface="Poppins"/>
                <a:cs typeface="Poppins"/>
                <a:sym typeface="Poppins"/>
              </a:rPr>
              <a:t>ka</a:t>
            </a:r>
            <a:r>
              <a:rPr lang="en-US" sz="2433">
                <a:solidFill>
                  <a:srgbClr val="000000"/>
                </a:solidFill>
                <a:latin typeface="Poppins"/>
                <a:ea typeface="Poppins"/>
                <a:cs typeface="Poppins"/>
                <a:sym typeface="Poppins"/>
              </a:rPr>
              <a:t>n</a:t>
            </a:r>
            <a:r>
              <a:rPr lang="en-US" sz="2433">
                <a:solidFill>
                  <a:srgbClr val="000000"/>
                </a:solidFill>
                <a:latin typeface="Poppins"/>
                <a:ea typeface="Poppins"/>
                <a:cs typeface="Poppins"/>
                <a:sym typeface="Poppins"/>
              </a:rPr>
              <a:t> </a:t>
            </a:r>
            <a:r>
              <a:rPr lang="en-US" sz="2433">
                <a:solidFill>
                  <a:srgbClr val="000000"/>
                </a:solidFill>
                <a:latin typeface="Poppins"/>
                <a:ea typeface="Poppins"/>
                <a:cs typeface="Poppins"/>
                <a:sym typeface="Poppins"/>
              </a:rPr>
              <a:t>tujuan</a:t>
            </a:r>
            <a:r>
              <a:rPr lang="en-US" sz="2433">
                <a:solidFill>
                  <a:srgbClr val="000000"/>
                </a:solidFill>
                <a:latin typeface="Poppins"/>
                <a:ea typeface="Poppins"/>
                <a:cs typeface="Poppins"/>
                <a:sym typeface="Poppins"/>
              </a:rPr>
              <a:t> a</a:t>
            </a:r>
            <a:r>
              <a:rPr lang="en-US" sz="2433">
                <a:solidFill>
                  <a:srgbClr val="000000"/>
                </a:solidFill>
                <a:latin typeface="Poppins"/>
                <a:ea typeface="Poppins"/>
                <a:cs typeface="Poppins"/>
                <a:sym typeface="Poppins"/>
              </a:rPr>
              <a:t>khir</a:t>
            </a:r>
            <a:r>
              <a:rPr lang="en-US" sz="2433">
                <a:solidFill>
                  <a:srgbClr val="000000"/>
                </a:solidFill>
                <a:latin typeface="Poppins"/>
                <a:ea typeface="Poppins"/>
                <a:cs typeface="Poppins"/>
                <a:sym typeface="Poppins"/>
              </a:rPr>
              <a:t> </a:t>
            </a:r>
            <a:r>
              <a:rPr lang="en-US" sz="2433">
                <a:solidFill>
                  <a:srgbClr val="000000"/>
                </a:solidFill>
                <a:latin typeface="Poppins"/>
                <a:ea typeface="Poppins"/>
                <a:cs typeface="Poppins"/>
                <a:sym typeface="Poppins"/>
              </a:rPr>
              <a:t>(</a:t>
            </a:r>
            <a:r>
              <a:rPr lang="en-US" b="true" sz="2433">
                <a:solidFill>
                  <a:srgbClr val="000000"/>
                </a:solidFill>
                <a:latin typeface="Poppins Bold"/>
                <a:ea typeface="Poppins Bold"/>
                <a:cs typeface="Poppins Bold"/>
                <a:sym typeface="Poppins Bold"/>
              </a:rPr>
              <a:t>s</a:t>
            </a:r>
            <a:r>
              <a:rPr lang="en-US" b="true" sz="2433">
                <a:solidFill>
                  <a:srgbClr val="000000"/>
                </a:solidFill>
                <a:latin typeface="Poppins Bold"/>
                <a:ea typeface="Poppins Bold"/>
                <a:cs typeface="Poppins Bold"/>
                <a:sym typeface="Poppins Bold"/>
              </a:rPr>
              <a:t>loka 45</a:t>
            </a:r>
            <a:r>
              <a:rPr lang="en-US" sz="2433">
                <a:solidFill>
                  <a:srgbClr val="000000"/>
                </a:solidFill>
                <a:latin typeface="Poppins"/>
                <a:ea typeface="Poppins"/>
                <a:cs typeface="Poppins"/>
                <a:sym typeface="Poppins"/>
              </a:rPr>
              <a:t>).</a:t>
            </a:r>
          </a:p>
          <a:p>
            <a:pPr algn="just" marL="525343" indent="-262671" lvl="1">
              <a:lnSpc>
                <a:spcPts val="2919"/>
              </a:lnSpc>
              <a:buAutoNum type="arabicPeriod" startAt="1"/>
            </a:pPr>
            <a:r>
              <a:rPr lang="en-US" sz="2433">
                <a:solidFill>
                  <a:srgbClr val="000000"/>
                </a:solidFill>
                <a:latin typeface="Poppins"/>
                <a:ea typeface="Poppins"/>
                <a:cs typeface="Poppins"/>
                <a:sym typeface="Poppins"/>
              </a:rPr>
              <a:t>Kebijaksanaan sejati membawa</a:t>
            </a:r>
            <a:r>
              <a:rPr lang="en-US" sz="2433">
                <a:solidFill>
                  <a:srgbClr val="000000"/>
                </a:solidFill>
                <a:latin typeface="Poppins"/>
                <a:ea typeface="Poppins"/>
                <a:cs typeface="Poppins"/>
                <a:sym typeface="Poppins"/>
              </a:rPr>
              <a:t> pad</a:t>
            </a:r>
            <a:r>
              <a:rPr lang="en-US" sz="2433">
                <a:solidFill>
                  <a:srgbClr val="000000"/>
                </a:solidFill>
                <a:latin typeface="Poppins"/>
                <a:ea typeface="Poppins"/>
                <a:cs typeface="Poppins"/>
                <a:sym typeface="Poppins"/>
              </a:rPr>
              <a:t>a keteguhan batin, tidak tergoyahkan oleh perubahan eksternal </a:t>
            </a:r>
            <a:r>
              <a:rPr lang="en-US" b="true" sz="2433">
                <a:solidFill>
                  <a:srgbClr val="000000"/>
                </a:solidFill>
                <a:latin typeface="Poppins Bold"/>
                <a:ea typeface="Poppins Bold"/>
                <a:cs typeface="Poppins Bold"/>
                <a:sym typeface="Poppins Bold"/>
              </a:rPr>
              <a:t>(slo</a:t>
            </a:r>
            <a:r>
              <a:rPr lang="en-US" b="true" sz="2433">
                <a:solidFill>
                  <a:srgbClr val="000000"/>
                </a:solidFill>
                <a:latin typeface="Poppins Bold"/>
                <a:ea typeface="Poppins Bold"/>
                <a:cs typeface="Poppins Bold"/>
                <a:sym typeface="Poppins Bold"/>
              </a:rPr>
              <a:t>ka 53</a:t>
            </a:r>
            <a:r>
              <a:rPr lang="en-US" sz="2433">
                <a:solidFill>
                  <a:srgbClr val="000000"/>
                </a:solidFill>
                <a:latin typeface="Poppins"/>
                <a:ea typeface="Poppins"/>
                <a:cs typeface="Poppins"/>
                <a:sym typeface="Poppins"/>
              </a:rPr>
              <a:t>).</a:t>
            </a:r>
          </a:p>
          <a:p>
            <a:pPr algn="just">
              <a:lnSpc>
                <a:spcPts val="2919"/>
              </a:lnSpc>
            </a:pPr>
          </a:p>
          <a:p>
            <a:pPr algn="just">
              <a:lnSpc>
                <a:spcPts val="2919"/>
              </a:lnSpc>
            </a:pPr>
            <a:r>
              <a:rPr lang="en-US" sz="2433">
                <a:solidFill>
                  <a:srgbClr val="000000"/>
                </a:solidFill>
                <a:latin typeface="Poppins"/>
                <a:ea typeface="Poppins"/>
                <a:cs typeface="Poppins"/>
                <a:sym typeface="Poppins"/>
              </a:rPr>
              <a:t>Deng</a:t>
            </a:r>
            <a:r>
              <a:rPr lang="en-US" sz="2433">
                <a:solidFill>
                  <a:srgbClr val="000000"/>
                </a:solidFill>
                <a:latin typeface="Poppins"/>
                <a:ea typeface="Poppins"/>
                <a:cs typeface="Poppins"/>
                <a:sym typeface="Poppins"/>
              </a:rPr>
              <a:t>an demiki</a:t>
            </a:r>
            <a:r>
              <a:rPr lang="en-US" sz="2433">
                <a:solidFill>
                  <a:srgbClr val="000000"/>
                </a:solidFill>
                <a:latin typeface="Poppins"/>
                <a:ea typeface="Poppins"/>
                <a:cs typeface="Poppins"/>
                <a:sym typeface="Poppins"/>
              </a:rPr>
              <a:t>a</a:t>
            </a:r>
            <a:r>
              <a:rPr lang="en-US" sz="2433">
                <a:solidFill>
                  <a:srgbClr val="000000"/>
                </a:solidFill>
                <a:latin typeface="Poppins"/>
                <a:ea typeface="Poppins"/>
                <a:cs typeface="Poppins"/>
                <a:sym typeface="Poppins"/>
              </a:rPr>
              <a:t>n,</a:t>
            </a:r>
            <a:r>
              <a:rPr lang="en-US" sz="2433">
                <a:solidFill>
                  <a:srgbClr val="000000"/>
                </a:solidFill>
                <a:latin typeface="Poppins"/>
                <a:ea typeface="Poppins"/>
                <a:cs typeface="Poppins"/>
                <a:sym typeface="Poppins"/>
              </a:rPr>
              <a:t> Bab</a:t>
            </a:r>
            <a:r>
              <a:rPr lang="en-US" sz="2433">
                <a:solidFill>
                  <a:srgbClr val="000000"/>
                </a:solidFill>
                <a:latin typeface="Poppins"/>
                <a:ea typeface="Poppins"/>
                <a:cs typeface="Poppins"/>
                <a:sym typeface="Poppins"/>
              </a:rPr>
              <a:t> II</a:t>
            </a:r>
            <a:r>
              <a:rPr lang="en-US" sz="2433">
                <a:solidFill>
                  <a:srgbClr val="000000"/>
                </a:solidFill>
                <a:latin typeface="Poppins"/>
                <a:ea typeface="Poppins"/>
                <a:cs typeface="Poppins"/>
                <a:sym typeface="Poppins"/>
              </a:rPr>
              <a:t> menegaskan b</a:t>
            </a:r>
            <a:r>
              <a:rPr lang="en-US" sz="2433">
                <a:solidFill>
                  <a:srgbClr val="000000"/>
                </a:solidFill>
                <a:latin typeface="Poppins"/>
                <a:ea typeface="Poppins"/>
                <a:cs typeface="Poppins"/>
                <a:sym typeface="Poppins"/>
              </a:rPr>
              <a:t>ahwa pemb</a:t>
            </a:r>
            <a:r>
              <a:rPr lang="en-US" sz="2433">
                <a:solidFill>
                  <a:srgbClr val="000000"/>
                </a:solidFill>
                <a:latin typeface="Poppins"/>
                <a:ea typeface="Poppins"/>
                <a:cs typeface="Poppins"/>
                <a:sym typeface="Poppins"/>
              </a:rPr>
              <a:t>ebasan bukan hasil akumulasi perbuatan, tetapi buah d</a:t>
            </a:r>
            <a:r>
              <a:rPr lang="en-US" sz="2433">
                <a:solidFill>
                  <a:srgbClr val="000000"/>
                </a:solidFill>
                <a:latin typeface="Poppins"/>
                <a:ea typeface="Poppins"/>
                <a:cs typeface="Poppins"/>
                <a:sym typeface="Poppins"/>
              </a:rPr>
              <a:t>ari kejernihan kesadaran</a:t>
            </a:r>
            <a:r>
              <a:rPr lang="en-US" sz="2433">
                <a:solidFill>
                  <a:srgbClr val="000000"/>
                </a:solidFill>
                <a:latin typeface="Poppins"/>
                <a:ea typeface="Poppins"/>
                <a:cs typeface="Poppins"/>
                <a:sym typeface="Poppins"/>
              </a:rPr>
              <a:t>.</a:t>
            </a:r>
          </a:p>
        </p:txBody>
      </p:sp>
      <p:sp>
        <p:nvSpPr>
          <p:cNvPr name="TextBox 14" id="14"/>
          <p:cNvSpPr txBox="true"/>
          <p:nvPr/>
        </p:nvSpPr>
        <p:spPr>
          <a:xfrm rot="0">
            <a:off x="3910008" y="9423091"/>
            <a:ext cx="6574630" cy="590940"/>
          </a:xfrm>
          <a:prstGeom prst="rect">
            <a:avLst/>
          </a:prstGeom>
        </p:spPr>
        <p:txBody>
          <a:bodyPr anchor="t" rtlCol="false" tIns="0" lIns="0" bIns="0" rIns="0">
            <a:spAutoFit/>
          </a:bodyPr>
          <a:lstStyle/>
          <a:p>
            <a:pPr algn="l">
              <a:lnSpc>
                <a:spcPts val="4608"/>
              </a:lnSpc>
              <a:spcBef>
                <a:spcPct val="0"/>
              </a:spcBef>
            </a:pPr>
            <a:r>
              <a:rPr lang="en-US" b="true" sz="3292">
                <a:solidFill>
                  <a:srgbClr val="000000"/>
                </a:solidFill>
                <a:latin typeface="Poppins Medium"/>
                <a:ea typeface="Poppins Medium"/>
                <a:cs typeface="Poppins Medium"/>
                <a:sym typeface="Poppins Medium"/>
              </a:rPr>
              <a:t>Sāṅkhya Yoga</a:t>
            </a:r>
          </a:p>
        </p:txBody>
      </p:sp>
      <p:sp>
        <p:nvSpPr>
          <p:cNvPr name="TextBox 15" id="15"/>
          <p:cNvSpPr txBox="true"/>
          <p:nvPr/>
        </p:nvSpPr>
        <p:spPr>
          <a:xfrm rot="0">
            <a:off x="1028700" y="697840"/>
            <a:ext cx="11947481" cy="1227242"/>
          </a:xfrm>
          <a:prstGeom prst="rect">
            <a:avLst/>
          </a:prstGeom>
        </p:spPr>
        <p:txBody>
          <a:bodyPr anchor="t" rtlCol="false" tIns="0" lIns="0" bIns="0" rIns="0">
            <a:spAutoFit/>
          </a:bodyPr>
          <a:lstStyle/>
          <a:p>
            <a:pPr algn="l">
              <a:lnSpc>
                <a:spcPts val="4802"/>
              </a:lnSpc>
              <a:spcBef>
                <a:spcPct val="0"/>
              </a:spcBef>
            </a:pPr>
            <a:r>
              <a:rPr lang="en-US" b="true" sz="3430">
                <a:solidFill>
                  <a:srgbClr val="1800AD"/>
                </a:solidFill>
                <a:latin typeface="Poppins Bold"/>
                <a:ea typeface="Poppins Bold"/>
                <a:cs typeface="Poppins Bold"/>
                <a:sym typeface="Poppins Bold"/>
              </a:rPr>
              <a:t>2. Kecerdasan Spiritual (Buddhi Yoga) dan Pembebasan dari Ikatan Karma (Sloka 39–53)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DAG_TdKiGDA</dc:identifier>
  <dcterms:modified xsi:type="dcterms:W3CDTF">2011-08-01T06:04:30Z</dcterms:modified>
  <cp:revision>1</cp:revision>
  <dc:title>Bhagavad-gita BAB 2</dc:title>
</cp:coreProperties>
</file>