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8288000" cy="10287000"/>
  <p:notesSz cx="6858000" cy="9144000"/>
  <p:embeddedFontLst>
    <p:embeddedFont>
      <p:font typeface="Arapey" panose="020B0604020202020204" charset="0"/>
      <p:regular r:id="rId16"/>
    </p:embeddedFont>
    <p:embeddedFont>
      <p:font typeface="Arapey Bold" panose="020B0604020202020204" charset="0"/>
      <p:regular r:id="rId17"/>
    </p:embeddedFont>
    <p:embeddedFont>
      <p:font typeface="Arapey Italics" panose="020B0604020202020204" charset="0"/>
      <p:regular r:id="rId18"/>
    </p:embeddedFont>
    <p:embeddedFont>
      <p:font typeface="Brittany" panose="020B0604020202020204" charset="0"/>
      <p:regular r:id="rId19"/>
    </p:embeddedFont>
    <p:embeddedFont>
      <p:font typeface="Chau Philomene" panose="020B0604020202020204" charset="0"/>
      <p:regular r:id="rId20"/>
    </p:embeddedFont>
    <p:embeddedFont>
      <p:font typeface="Quicksand" panose="020B0604020202020204" charset="0"/>
      <p:regular r:id="rId21"/>
    </p:embeddedFont>
    <p:embeddedFont>
      <p:font typeface="Quicksand Bold" panose="020B0604020202020204" charset="0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5" d="100"/>
          <a:sy n="45" d="100"/>
        </p:scale>
        <p:origin x="429" y="4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0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341612" y="0"/>
            <a:ext cx="7094839" cy="6875544"/>
          </a:xfrm>
          <a:custGeom>
            <a:avLst/>
            <a:gdLst/>
            <a:ahLst/>
            <a:cxnLst/>
            <a:rect l="l" t="t" r="r" b="b"/>
            <a:pathLst>
              <a:path w="7094839" h="6875544">
                <a:moveTo>
                  <a:pt x="0" y="0"/>
                </a:moveTo>
                <a:lnTo>
                  <a:pt x="7094839" y="0"/>
                </a:lnTo>
                <a:lnTo>
                  <a:pt x="7094839" y="6875544"/>
                </a:lnTo>
                <a:lnTo>
                  <a:pt x="0" y="68755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1889032" y="806686"/>
            <a:ext cx="6685233" cy="8451614"/>
            <a:chOff x="0" y="0"/>
            <a:chExt cx="831995" cy="105182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31995" cy="1051826"/>
            </a:xfrm>
            <a:custGeom>
              <a:avLst/>
              <a:gdLst/>
              <a:ahLst/>
              <a:cxnLst/>
              <a:rect l="l" t="t" r="r" b="b"/>
              <a:pathLst>
                <a:path w="831995" h="1051826">
                  <a:moveTo>
                    <a:pt x="277482" y="19070"/>
                  </a:moveTo>
                  <a:cubicBezTo>
                    <a:pt x="319998" y="7556"/>
                    <a:pt x="368628" y="0"/>
                    <a:pt x="416222" y="0"/>
                  </a:cubicBezTo>
                  <a:cubicBezTo>
                    <a:pt x="463817" y="0"/>
                    <a:pt x="509615" y="6476"/>
                    <a:pt x="551819" y="17990"/>
                  </a:cubicBezTo>
                  <a:cubicBezTo>
                    <a:pt x="552718" y="18350"/>
                    <a:pt x="553616" y="18350"/>
                    <a:pt x="554514" y="18710"/>
                  </a:cubicBezTo>
                  <a:cubicBezTo>
                    <a:pt x="713010" y="64765"/>
                    <a:pt x="829750" y="186379"/>
                    <a:pt x="831995" y="333811"/>
                  </a:cubicBezTo>
                  <a:lnTo>
                    <a:pt x="831995" y="1051826"/>
                  </a:lnTo>
                  <a:lnTo>
                    <a:pt x="0" y="1051826"/>
                  </a:lnTo>
                  <a:lnTo>
                    <a:pt x="0" y="334344"/>
                  </a:lnTo>
                  <a:cubicBezTo>
                    <a:pt x="2245" y="185660"/>
                    <a:pt x="117189" y="64045"/>
                    <a:pt x="277482" y="19070"/>
                  </a:cubicBezTo>
                  <a:close/>
                </a:path>
              </a:pathLst>
            </a:custGeom>
            <a:blipFill>
              <a:blip r:embed="rId4"/>
              <a:stretch>
                <a:fillRect l="-13211" r="-13211"/>
              </a:stretch>
            </a:blipFill>
          </p:spPr>
        </p:sp>
      </p:grpSp>
      <p:sp>
        <p:nvSpPr>
          <p:cNvPr id="5" name="Freeform 5"/>
          <p:cNvSpPr/>
          <p:nvPr/>
        </p:nvSpPr>
        <p:spPr>
          <a:xfrm rot="-5400000">
            <a:off x="983436" y="3601185"/>
            <a:ext cx="975517" cy="1179196"/>
          </a:xfrm>
          <a:custGeom>
            <a:avLst/>
            <a:gdLst/>
            <a:ahLst/>
            <a:cxnLst/>
            <a:rect l="l" t="t" r="r" b="b"/>
            <a:pathLst>
              <a:path w="975517" h="1179196">
                <a:moveTo>
                  <a:pt x="0" y="0"/>
                </a:moveTo>
                <a:lnTo>
                  <a:pt x="975517" y="0"/>
                </a:lnTo>
                <a:lnTo>
                  <a:pt x="975517" y="1179196"/>
                </a:lnTo>
                <a:lnTo>
                  <a:pt x="0" y="117919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0" y="9258300"/>
            <a:ext cx="18288000" cy="1028700"/>
            <a:chOff x="0" y="0"/>
            <a:chExt cx="4816593" cy="27093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816592" cy="270933"/>
            </a:xfrm>
            <a:custGeom>
              <a:avLst/>
              <a:gdLst/>
              <a:ahLst/>
              <a:cxnLst/>
              <a:rect l="l" t="t" r="r" b="b"/>
              <a:pathLst>
                <a:path w="4816592" h="270933">
                  <a:moveTo>
                    <a:pt x="0" y="0"/>
                  </a:moveTo>
                  <a:lnTo>
                    <a:pt x="4816592" y="0"/>
                  </a:lnTo>
                  <a:lnTo>
                    <a:pt x="4816592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3D5E33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4816593" cy="3185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-248631" y="-403210"/>
            <a:ext cx="4186111" cy="4386992"/>
          </a:xfrm>
          <a:custGeom>
            <a:avLst/>
            <a:gdLst/>
            <a:ahLst/>
            <a:cxnLst/>
            <a:rect l="l" t="t" r="r" b="b"/>
            <a:pathLst>
              <a:path w="4186111" h="4386992">
                <a:moveTo>
                  <a:pt x="0" y="0"/>
                </a:moveTo>
                <a:lnTo>
                  <a:pt x="4186111" y="0"/>
                </a:lnTo>
                <a:lnTo>
                  <a:pt x="4186111" y="4386992"/>
                </a:lnTo>
                <a:lnTo>
                  <a:pt x="0" y="438699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18000"/>
            </a:blip>
            <a:stretch>
              <a:fillRect l="-37126" t="-46610" r="-36463" b="-101852"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881597" y="2813432"/>
            <a:ext cx="11610050" cy="3492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  <a:spcBef>
                <a:spcPct val="0"/>
              </a:spcBef>
            </a:pPr>
            <a:r>
              <a:rPr lang="en-US" sz="2000" b="1">
                <a:solidFill>
                  <a:srgbClr val="202424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Business Strategist | Management Consultant | Human Capital Performance Specialist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216566" y="4405986"/>
            <a:ext cx="8196017" cy="24281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93307" lvl="1" indent="-296653" algn="l">
              <a:lnSpc>
                <a:spcPts val="3847"/>
              </a:lnSpc>
              <a:buFont typeface="Arial"/>
              <a:buChar char="•"/>
            </a:pPr>
            <a:r>
              <a:rPr lang="en-US" sz="2748">
                <a:solidFill>
                  <a:srgbClr val="202424"/>
                </a:solidFill>
                <a:latin typeface="Quicksand"/>
                <a:ea typeface="Quicksand"/>
                <a:cs typeface="Quicksand"/>
                <a:sym typeface="Quicksand"/>
              </a:rPr>
              <a:t>Manajemen Organisasi</a:t>
            </a:r>
          </a:p>
          <a:p>
            <a:pPr marL="593307" lvl="1" indent="-296653" algn="l">
              <a:lnSpc>
                <a:spcPts val="3847"/>
              </a:lnSpc>
              <a:buFont typeface="Arial"/>
              <a:buChar char="•"/>
            </a:pPr>
            <a:r>
              <a:rPr lang="en-US" sz="2748">
                <a:solidFill>
                  <a:srgbClr val="202424"/>
                </a:solidFill>
                <a:latin typeface="Quicksand"/>
                <a:ea typeface="Quicksand"/>
                <a:cs typeface="Quicksand"/>
                <a:sym typeface="Quicksand"/>
              </a:rPr>
              <a:t>Manajemen Keuangan</a:t>
            </a:r>
          </a:p>
          <a:p>
            <a:pPr marL="593307" lvl="1" indent="-296653" algn="l">
              <a:lnSpc>
                <a:spcPts val="3847"/>
              </a:lnSpc>
              <a:buFont typeface="Arial"/>
              <a:buChar char="•"/>
            </a:pPr>
            <a:r>
              <a:rPr lang="en-US" sz="2748">
                <a:solidFill>
                  <a:srgbClr val="202424"/>
                </a:solidFill>
                <a:latin typeface="Quicksand"/>
                <a:ea typeface="Quicksand"/>
                <a:cs typeface="Quicksand"/>
                <a:sym typeface="Quicksand"/>
              </a:rPr>
              <a:t>Pengembangan SDM</a:t>
            </a:r>
          </a:p>
          <a:p>
            <a:pPr marL="593307" lvl="1" indent="-296653" algn="l">
              <a:lnSpc>
                <a:spcPts val="3847"/>
              </a:lnSpc>
              <a:buFont typeface="Arial"/>
              <a:buChar char="•"/>
            </a:pPr>
            <a:r>
              <a:rPr lang="en-US" sz="2748">
                <a:solidFill>
                  <a:srgbClr val="202424"/>
                </a:solidFill>
                <a:latin typeface="Quicksand"/>
                <a:ea typeface="Quicksand"/>
                <a:cs typeface="Quicksand"/>
                <a:sym typeface="Quicksand"/>
              </a:rPr>
              <a:t>Strategi Profit &amp; Kinerja</a:t>
            </a:r>
          </a:p>
          <a:p>
            <a:pPr marL="593307" lvl="1" indent="-296653" algn="l">
              <a:lnSpc>
                <a:spcPts val="3847"/>
              </a:lnSpc>
              <a:spcBef>
                <a:spcPct val="0"/>
              </a:spcBef>
              <a:buFont typeface="Arial"/>
              <a:buChar char="•"/>
            </a:pPr>
            <a:r>
              <a:rPr lang="en-US" sz="2748">
                <a:solidFill>
                  <a:srgbClr val="202424"/>
                </a:solidFill>
                <a:latin typeface="Quicksand"/>
                <a:ea typeface="Quicksand"/>
                <a:cs typeface="Quicksand"/>
                <a:sym typeface="Quicksand"/>
              </a:rPr>
              <a:t>Transformasi Institusi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216566" y="3926632"/>
            <a:ext cx="3706446" cy="470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69"/>
              </a:lnSpc>
              <a:spcBef>
                <a:spcPct val="0"/>
              </a:spcBef>
            </a:pPr>
            <a:r>
              <a:rPr lang="en-US" sz="2763" b="1">
                <a:solidFill>
                  <a:srgbClr val="202424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Fokus Keahlian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32778" y="1277346"/>
            <a:ext cx="8269222" cy="1062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632"/>
              </a:lnSpc>
              <a:spcBef>
                <a:spcPct val="0"/>
              </a:spcBef>
            </a:pPr>
            <a:r>
              <a:rPr lang="en-US" sz="6166">
                <a:solidFill>
                  <a:srgbClr val="1800AD"/>
                </a:solidFill>
                <a:latin typeface="Brittany"/>
                <a:ea typeface="Brittany"/>
                <a:cs typeface="Brittany"/>
                <a:sym typeface="Brittany"/>
              </a:rPr>
              <a:t>Profile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81597" y="2040045"/>
            <a:ext cx="11007435" cy="867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79"/>
              </a:lnSpc>
              <a:spcBef>
                <a:spcPct val="0"/>
              </a:spcBef>
            </a:pPr>
            <a:r>
              <a:rPr lang="en-US" sz="4400" dirty="0">
                <a:solidFill>
                  <a:srgbClr val="202424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Made Sumiarta, SE, CH, </a:t>
            </a:r>
            <a:r>
              <a:rPr lang="en-US" sz="4400" dirty="0" err="1">
                <a:solidFill>
                  <a:srgbClr val="202424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CHt</a:t>
            </a:r>
            <a:r>
              <a:rPr lang="en-US" sz="4400" dirty="0">
                <a:solidFill>
                  <a:srgbClr val="202424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, </a:t>
            </a:r>
            <a:r>
              <a:rPr lang="id-ID" sz="4400" dirty="0">
                <a:solidFill>
                  <a:srgbClr val="202424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CNCC, </a:t>
            </a:r>
            <a:r>
              <a:rPr lang="en-US" sz="4400" dirty="0">
                <a:solidFill>
                  <a:srgbClr val="202424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C</a:t>
            </a:r>
            <a:r>
              <a:rPr lang="id-ID" sz="4400" dirty="0">
                <a:solidFill>
                  <a:srgbClr val="202424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P</a:t>
            </a:r>
            <a:r>
              <a:rPr lang="en-US" sz="4400" dirty="0">
                <a:solidFill>
                  <a:srgbClr val="202424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-NLP, QWP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216566" y="8022831"/>
            <a:ext cx="5784434" cy="8605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499"/>
              </a:lnSpc>
              <a:spcBef>
                <a:spcPct val="0"/>
              </a:spcBef>
            </a:pPr>
            <a:r>
              <a:rPr lang="en-US" sz="2499" b="1" dirty="0" err="1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Domisili</a:t>
            </a:r>
            <a:r>
              <a:rPr lang="en-US" sz="2499" b="1" dirty="0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</a:t>
            </a:r>
            <a:r>
              <a:rPr lang="en-US" sz="2499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  </a:t>
            </a:r>
          </a:p>
          <a:p>
            <a:pPr marL="539749" lvl="1" indent="-269875" algn="l">
              <a:lnSpc>
                <a:spcPts val="3499"/>
              </a:lnSpc>
              <a:buFont typeface="Arial"/>
              <a:buChar char="•"/>
            </a:pPr>
            <a:r>
              <a:rPr lang="en-US" sz="2499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Yogyakarta – Indonesia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216566" y="7000396"/>
            <a:ext cx="9137234" cy="8605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499"/>
              </a:lnSpc>
              <a:spcBef>
                <a:spcPct val="0"/>
              </a:spcBef>
            </a:pPr>
            <a:r>
              <a:rPr lang="en-US" sz="2499" b="1" dirty="0" err="1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Pengalaman</a:t>
            </a:r>
            <a:r>
              <a:rPr lang="en-US" sz="2499" b="1" dirty="0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</a:t>
            </a:r>
            <a:r>
              <a:rPr lang="en-US" sz="2499" b="1" dirty="0" err="1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Profesional</a:t>
            </a:r>
            <a:endParaRPr lang="en-US" sz="2499" b="1" dirty="0">
              <a:solidFill>
                <a:srgbClr val="000000"/>
              </a:solidFill>
              <a:latin typeface="Quicksand Bold"/>
              <a:ea typeface="Quicksand Bold"/>
              <a:cs typeface="Quicksand Bold"/>
              <a:sym typeface="Quicksand Bold"/>
            </a:endParaRPr>
          </a:p>
          <a:p>
            <a:pPr marL="539749" lvl="1" indent="-269875" algn="l">
              <a:lnSpc>
                <a:spcPts val="3499"/>
              </a:lnSpc>
              <a:buFont typeface="Arial"/>
              <a:buChar char="•"/>
            </a:pPr>
            <a:r>
              <a:rPr lang="en-US" sz="2499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 20+ Tahun dalam </a:t>
            </a:r>
            <a:r>
              <a:rPr lang="en-US" sz="2499" dirty="0" err="1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Pengembangan</a:t>
            </a:r>
            <a:r>
              <a:rPr lang="en-US" sz="2499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Bisnis</a:t>
            </a:r>
            <a:r>
              <a:rPr lang="en-US" sz="2499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 dan Organisasi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5E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528237" y="0"/>
            <a:ext cx="7184901" cy="9882536"/>
            <a:chOff x="0" y="0"/>
            <a:chExt cx="1042818" cy="143435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42818" cy="1434353"/>
            </a:xfrm>
            <a:custGeom>
              <a:avLst/>
              <a:gdLst/>
              <a:ahLst/>
              <a:cxnLst/>
              <a:rect l="l" t="t" r="r" b="b"/>
              <a:pathLst>
                <a:path w="1042818" h="1434353">
                  <a:moveTo>
                    <a:pt x="347794" y="1415284"/>
                  </a:moveTo>
                  <a:cubicBezTo>
                    <a:pt x="401256" y="1426798"/>
                    <a:pt x="462036" y="1434353"/>
                    <a:pt x="521690" y="1434353"/>
                  </a:cubicBezTo>
                  <a:cubicBezTo>
                    <a:pt x="581345" y="1434353"/>
                    <a:pt x="638748" y="1427876"/>
                    <a:pt x="691647" y="1416362"/>
                  </a:cubicBezTo>
                  <a:cubicBezTo>
                    <a:pt x="692774" y="1416003"/>
                    <a:pt x="693899" y="1416003"/>
                    <a:pt x="695024" y="1415643"/>
                  </a:cubicBezTo>
                  <a:cubicBezTo>
                    <a:pt x="893683" y="1369588"/>
                    <a:pt x="1040004" y="1247974"/>
                    <a:pt x="1042818" y="1092044"/>
                  </a:cubicBezTo>
                  <a:lnTo>
                    <a:pt x="1042818" y="0"/>
                  </a:lnTo>
                  <a:lnTo>
                    <a:pt x="0" y="0"/>
                  </a:lnTo>
                  <a:lnTo>
                    <a:pt x="0" y="1091234"/>
                  </a:lnTo>
                  <a:cubicBezTo>
                    <a:pt x="2814" y="1248693"/>
                    <a:pt x="146884" y="1370308"/>
                    <a:pt x="347794" y="1415284"/>
                  </a:cubicBezTo>
                  <a:close/>
                </a:path>
              </a:pathLst>
            </a:custGeom>
            <a:blipFill>
              <a:blip r:embed="rId2"/>
              <a:stretch>
                <a:fillRect l="-37545"/>
              </a:stretch>
            </a:blipFill>
          </p:spPr>
        </p:sp>
      </p:grpSp>
      <p:sp>
        <p:nvSpPr>
          <p:cNvPr id="4" name="Freeform 4"/>
          <p:cNvSpPr/>
          <p:nvPr/>
        </p:nvSpPr>
        <p:spPr>
          <a:xfrm>
            <a:off x="5732651" y="7922604"/>
            <a:ext cx="6066027" cy="3088159"/>
          </a:xfrm>
          <a:custGeom>
            <a:avLst/>
            <a:gdLst/>
            <a:ahLst/>
            <a:cxnLst/>
            <a:rect l="l" t="t" r="r" b="b"/>
            <a:pathLst>
              <a:path w="6066027" h="3088159">
                <a:moveTo>
                  <a:pt x="0" y="0"/>
                </a:moveTo>
                <a:lnTo>
                  <a:pt x="6066027" y="0"/>
                </a:lnTo>
                <a:lnTo>
                  <a:pt x="6066027" y="3088159"/>
                </a:lnTo>
                <a:lnTo>
                  <a:pt x="0" y="308815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flipV="1">
            <a:off x="-594218" y="-1032669"/>
            <a:ext cx="4712441" cy="2399061"/>
          </a:xfrm>
          <a:custGeom>
            <a:avLst/>
            <a:gdLst/>
            <a:ahLst/>
            <a:cxnLst/>
            <a:rect l="l" t="t" r="r" b="b"/>
            <a:pathLst>
              <a:path w="4712441" h="2399061">
                <a:moveTo>
                  <a:pt x="0" y="2399061"/>
                </a:moveTo>
                <a:lnTo>
                  <a:pt x="4712440" y="2399061"/>
                </a:lnTo>
                <a:lnTo>
                  <a:pt x="4712440" y="0"/>
                </a:lnTo>
                <a:lnTo>
                  <a:pt x="0" y="0"/>
                </a:lnTo>
                <a:lnTo>
                  <a:pt x="0" y="2399061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028700" y="1529619"/>
            <a:ext cx="10088382" cy="8965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80"/>
              </a:lnSpc>
              <a:spcBef>
                <a:spcPct val="0"/>
              </a:spcBef>
            </a:pPr>
            <a:r>
              <a:rPr lang="en-US" sz="5200">
                <a:solidFill>
                  <a:srgbClr val="FF751F"/>
                </a:solidFill>
                <a:latin typeface="Arapey"/>
                <a:ea typeface="Arapey"/>
                <a:cs typeface="Arapey"/>
                <a:sym typeface="Arapey"/>
              </a:rPr>
              <a:t>PROFESSIONAL VALUES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44546" y="2627543"/>
            <a:ext cx="9193918" cy="42508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7526" lvl="1" indent="-433763" algn="l">
              <a:lnSpc>
                <a:spcPts val="5625"/>
              </a:lnSpc>
              <a:buFont typeface="Arial"/>
              <a:buChar char="•"/>
            </a:pPr>
            <a:r>
              <a:rPr lang="en-US" sz="4018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Integritas dalam kepemimpinan</a:t>
            </a:r>
          </a:p>
          <a:p>
            <a:pPr marL="867526" lvl="1" indent="-433763" algn="l">
              <a:lnSpc>
                <a:spcPts val="5625"/>
              </a:lnSpc>
              <a:buFont typeface="Arial"/>
              <a:buChar char="•"/>
            </a:pPr>
            <a:r>
              <a:rPr lang="en-US" sz="4018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Pengembangan potensi SDM</a:t>
            </a:r>
          </a:p>
          <a:p>
            <a:pPr marL="867526" lvl="1" indent="-433763" algn="l">
              <a:lnSpc>
                <a:spcPts val="5625"/>
              </a:lnSpc>
              <a:buFont typeface="Arial"/>
              <a:buChar char="•"/>
            </a:pPr>
            <a:r>
              <a:rPr lang="en-US" sz="4018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Strategi bisnis yang berkelanjutan</a:t>
            </a:r>
          </a:p>
          <a:p>
            <a:pPr marL="867526" lvl="1" indent="-433763" algn="l">
              <a:lnSpc>
                <a:spcPts val="5625"/>
              </a:lnSpc>
              <a:buFont typeface="Arial"/>
              <a:buChar char="•"/>
            </a:pPr>
            <a:r>
              <a:rPr lang="en-US" sz="4018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Orientasi pada hasil nyata</a:t>
            </a:r>
          </a:p>
          <a:p>
            <a:pPr marL="867526" lvl="1" indent="-433763" algn="l">
              <a:lnSpc>
                <a:spcPts val="5625"/>
              </a:lnSpc>
              <a:buFont typeface="Arial"/>
              <a:buChar char="•"/>
            </a:pPr>
            <a:r>
              <a:rPr lang="en-US" sz="4018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Keseimbangan antara kinerja organisasi dan nilai kemanusiaan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5E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528237" y="0"/>
            <a:ext cx="7184901" cy="9882536"/>
            <a:chOff x="0" y="0"/>
            <a:chExt cx="1042818" cy="143435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42818" cy="1434353"/>
            </a:xfrm>
            <a:custGeom>
              <a:avLst/>
              <a:gdLst/>
              <a:ahLst/>
              <a:cxnLst/>
              <a:rect l="l" t="t" r="r" b="b"/>
              <a:pathLst>
                <a:path w="1042818" h="1434353">
                  <a:moveTo>
                    <a:pt x="347794" y="1415284"/>
                  </a:moveTo>
                  <a:cubicBezTo>
                    <a:pt x="401256" y="1426798"/>
                    <a:pt x="462036" y="1434353"/>
                    <a:pt x="521690" y="1434353"/>
                  </a:cubicBezTo>
                  <a:cubicBezTo>
                    <a:pt x="581345" y="1434353"/>
                    <a:pt x="638748" y="1427876"/>
                    <a:pt x="691647" y="1416362"/>
                  </a:cubicBezTo>
                  <a:cubicBezTo>
                    <a:pt x="692774" y="1416003"/>
                    <a:pt x="693899" y="1416003"/>
                    <a:pt x="695024" y="1415643"/>
                  </a:cubicBezTo>
                  <a:cubicBezTo>
                    <a:pt x="893683" y="1369588"/>
                    <a:pt x="1040004" y="1247974"/>
                    <a:pt x="1042818" y="1092044"/>
                  </a:cubicBezTo>
                  <a:lnTo>
                    <a:pt x="1042818" y="0"/>
                  </a:lnTo>
                  <a:lnTo>
                    <a:pt x="0" y="0"/>
                  </a:lnTo>
                  <a:lnTo>
                    <a:pt x="0" y="1091234"/>
                  </a:lnTo>
                  <a:cubicBezTo>
                    <a:pt x="2814" y="1248693"/>
                    <a:pt x="146884" y="1370308"/>
                    <a:pt x="347794" y="1415284"/>
                  </a:cubicBezTo>
                  <a:close/>
                </a:path>
              </a:pathLst>
            </a:custGeom>
            <a:blipFill>
              <a:blip r:embed="rId2"/>
              <a:stretch>
                <a:fillRect l="-76656" r="-67869"/>
              </a:stretch>
            </a:blipFill>
          </p:spPr>
        </p:sp>
      </p:grpSp>
      <p:sp>
        <p:nvSpPr>
          <p:cNvPr id="4" name="Freeform 4"/>
          <p:cNvSpPr/>
          <p:nvPr/>
        </p:nvSpPr>
        <p:spPr>
          <a:xfrm>
            <a:off x="5732651" y="7922604"/>
            <a:ext cx="6066027" cy="3088159"/>
          </a:xfrm>
          <a:custGeom>
            <a:avLst/>
            <a:gdLst/>
            <a:ahLst/>
            <a:cxnLst/>
            <a:rect l="l" t="t" r="r" b="b"/>
            <a:pathLst>
              <a:path w="6066027" h="3088159">
                <a:moveTo>
                  <a:pt x="0" y="0"/>
                </a:moveTo>
                <a:lnTo>
                  <a:pt x="6066027" y="0"/>
                </a:lnTo>
                <a:lnTo>
                  <a:pt x="6066027" y="3088159"/>
                </a:lnTo>
                <a:lnTo>
                  <a:pt x="0" y="308815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flipV="1">
            <a:off x="-594218" y="-1032669"/>
            <a:ext cx="4712441" cy="2399061"/>
          </a:xfrm>
          <a:custGeom>
            <a:avLst/>
            <a:gdLst/>
            <a:ahLst/>
            <a:cxnLst/>
            <a:rect l="l" t="t" r="r" b="b"/>
            <a:pathLst>
              <a:path w="4712441" h="2399061">
                <a:moveTo>
                  <a:pt x="0" y="2399061"/>
                </a:moveTo>
                <a:lnTo>
                  <a:pt x="4712440" y="2399061"/>
                </a:lnTo>
                <a:lnTo>
                  <a:pt x="4712440" y="0"/>
                </a:lnTo>
                <a:lnTo>
                  <a:pt x="0" y="0"/>
                </a:lnTo>
                <a:lnTo>
                  <a:pt x="0" y="2399061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028700" y="1395618"/>
            <a:ext cx="10088382" cy="8965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80"/>
              </a:lnSpc>
              <a:spcBef>
                <a:spcPct val="0"/>
              </a:spcBef>
            </a:pPr>
            <a:r>
              <a:rPr lang="en-US" sz="5200">
                <a:solidFill>
                  <a:srgbClr val="FF751F"/>
                </a:solidFill>
                <a:latin typeface="Arapey"/>
                <a:ea typeface="Arapey"/>
                <a:cs typeface="Arapey"/>
                <a:sym typeface="Arapey"/>
              </a:rPr>
              <a:t>VALUE PROPOSITION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2368416"/>
            <a:ext cx="9193918" cy="63467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65"/>
              </a:lnSpc>
            </a:pPr>
            <a:r>
              <a:rPr lang="en-US" sz="3618" b="1">
                <a:solidFill>
                  <a:srgbClr val="FFFFFF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Nilai yang dapat diberikan kepada organisasi:</a:t>
            </a:r>
          </a:p>
          <a:p>
            <a:pPr marL="781168" lvl="1" indent="-390584" algn="l">
              <a:lnSpc>
                <a:spcPts val="5065"/>
              </a:lnSpc>
              <a:buFont typeface="Arial"/>
              <a:buChar char="•"/>
            </a:pPr>
            <a:r>
              <a:rPr lang="en-US" sz="3618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Meningkatkan efektivitas organisasi</a:t>
            </a:r>
          </a:p>
          <a:p>
            <a:pPr marL="781168" lvl="1" indent="-390584" algn="l">
              <a:lnSpc>
                <a:spcPts val="5065"/>
              </a:lnSpc>
              <a:buFont typeface="Arial"/>
              <a:buChar char="•"/>
            </a:pPr>
            <a:r>
              <a:rPr lang="en-US" sz="3618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Mengembangkan sistem manajemen yang sehat</a:t>
            </a:r>
          </a:p>
          <a:p>
            <a:pPr marL="781168" lvl="1" indent="-390584" algn="l">
              <a:lnSpc>
                <a:spcPts val="5065"/>
              </a:lnSpc>
              <a:buFont typeface="Arial"/>
              <a:buChar char="•"/>
            </a:pPr>
            <a:r>
              <a:rPr lang="en-US" sz="3618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Meningkatkan produktivitas SDM</a:t>
            </a:r>
          </a:p>
          <a:p>
            <a:pPr marL="781168" lvl="1" indent="-390584" algn="l">
              <a:lnSpc>
                <a:spcPts val="5065"/>
              </a:lnSpc>
              <a:buFont typeface="Arial"/>
              <a:buChar char="•"/>
            </a:pPr>
            <a:r>
              <a:rPr lang="en-US" sz="3618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Meningkatkan profit dan keberlanjutan institusi</a:t>
            </a:r>
          </a:p>
          <a:p>
            <a:pPr marL="781168" lvl="1" indent="-390584" algn="l">
              <a:lnSpc>
                <a:spcPts val="5065"/>
              </a:lnSpc>
              <a:buFont typeface="Arial"/>
              <a:buChar char="•"/>
            </a:pPr>
            <a:r>
              <a:rPr lang="en-US" sz="3618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Membangun budaya organisasi yang kuat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5E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528237" y="0"/>
            <a:ext cx="7184901" cy="9882536"/>
            <a:chOff x="0" y="0"/>
            <a:chExt cx="1042818" cy="143435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42818" cy="1434353"/>
            </a:xfrm>
            <a:custGeom>
              <a:avLst/>
              <a:gdLst/>
              <a:ahLst/>
              <a:cxnLst/>
              <a:rect l="l" t="t" r="r" b="b"/>
              <a:pathLst>
                <a:path w="1042818" h="1434353">
                  <a:moveTo>
                    <a:pt x="347794" y="1415284"/>
                  </a:moveTo>
                  <a:cubicBezTo>
                    <a:pt x="401256" y="1426798"/>
                    <a:pt x="462036" y="1434353"/>
                    <a:pt x="521690" y="1434353"/>
                  </a:cubicBezTo>
                  <a:cubicBezTo>
                    <a:pt x="581345" y="1434353"/>
                    <a:pt x="638748" y="1427876"/>
                    <a:pt x="691647" y="1416362"/>
                  </a:cubicBezTo>
                  <a:cubicBezTo>
                    <a:pt x="692774" y="1416003"/>
                    <a:pt x="693899" y="1416003"/>
                    <a:pt x="695024" y="1415643"/>
                  </a:cubicBezTo>
                  <a:cubicBezTo>
                    <a:pt x="893683" y="1369588"/>
                    <a:pt x="1040004" y="1247974"/>
                    <a:pt x="1042818" y="1092044"/>
                  </a:cubicBezTo>
                  <a:lnTo>
                    <a:pt x="1042818" y="0"/>
                  </a:lnTo>
                  <a:lnTo>
                    <a:pt x="0" y="0"/>
                  </a:lnTo>
                  <a:lnTo>
                    <a:pt x="0" y="1091234"/>
                  </a:lnTo>
                  <a:cubicBezTo>
                    <a:pt x="2814" y="1248693"/>
                    <a:pt x="146884" y="1370308"/>
                    <a:pt x="347794" y="1415284"/>
                  </a:cubicBezTo>
                  <a:close/>
                </a:path>
              </a:pathLst>
            </a:custGeom>
            <a:blipFill>
              <a:blip r:embed="rId2"/>
              <a:stretch>
                <a:fillRect l="-30457" t="-5324" r="-86845"/>
              </a:stretch>
            </a:blipFill>
          </p:spPr>
        </p:sp>
      </p:grpSp>
      <p:sp>
        <p:nvSpPr>
          <p:cNvPr id="4" name="Freeform 4"/>
          <p:cNvSpPr/>
          <p:nvPr/>
        </p:nvSpPr>
        <p:spPr>
          <a:xfrm>
            <a:off x="5732651" y="7922604"/>
            <a:ext cx="6066027" cy="3088159"/>
          </a:xfrm>
          <a:custGeom>
            <a:avLst/>
            <a:gdLst/>
            <a:ahLst/>
            <a:cxnLst/>
            <a:rect l="l" t="t" r="r" b="b"/>
            <a:pathLst>
              <a:path w="6066027" h="3088159">
                <a:moveTo>
                  <a:pt x="0" y="0"/>
                </a:moveTo>
                <a:lnTo>
                  <a:pt x="6066027" y="0"/>
                </a:lnTo>
                <a:lnTo>
                  <a:pt x="6066027" y="3088159"/>
                </a:lnTo>
                <a:lnTo>
                  <a:pt x="0" y="308815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flipV="1">
            <a:off x="-594218" y="-1032669"/>
            <a:ext cx="4712441" cy="2399061"/>
          </a:xfrm>
          <a:custGeom>
            <a:avLst/>
            <a:gdLst/>
            <a:ahLst/>
            <a:cxnLst/>
            <a:rect l="l" t="t" r="r" b="b"/>
            <a:pathLst>
              <a:path w="4712441" h="2399061">
                <a:moveTo>
                  <a:pt x="0" y="2399061"/>
                </a:moveTo>
                <a:lnTo>
                  <a:pt x="4712440" y="2399061"/>
                </a:lnTo>
                <a:lnTo>
                  <a:pt x="4712440" y="0"/>
                </a:lnTo>
                <a:lnTo>
                  <a:pt x="0" y="0"/>
                </a:lnTo>
                <a:lnTo>
                  <a:pt x="0" y="2399061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028700" y="1395618"/>
            <a:ext cx="10088382" cy="8965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80"/>
              </a:lnSpc>
              <a:spcBef>
                <a:spcPct val="0"/>
              </a:spcBef>
            </a:pPr>
            <a:r>
              <a:rPr lang="en-US" sz="5200">
                <a:solidFill>
                  <a:srgbClr val="FF751F"/>
                </a:solidFill>
                <a:latin typeface="Arapey"/>
                <a:ea typeface="Arapey"/>
                <a:cs typeface="Arapey"/>
                <a:sym typeface="Arapey"/>
              </a:rPr>
              <a:t>CLOSING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2368416"/>
            <a:ext cx="9193918" cy="57086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65"/>
              </a:lnSpc>
            </a:pPr>
            <a:r>
              <a:rPr lang="en-US" sz="3618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Made Sumiarta, SE, CH, CHt, C-NLP, QWP</a:t>
            </a:r>
          </a:p>
          <a:p>
            <a:pPr algn="l">
              <a:lnSpc>
                <a:spcPts val="5065"/>
              </a:lnSpc>
            </a:pPr>
            <a:r>
              <a:rPr lang="en-US" sz="3618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Business Strategist</a:t>
            </a:r>
          </a:p>
          <a:p>
            <a:pPr algn="l">
              <a:lnSpc>
                <a:spcPts val="5065"/>
              </a:lnSpc>
            </a:pPr>
            <a:r>
              <a:rPr lang="en-US" sz="3618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Management Consultant</a:t>
            </a:r>
          </a:p>
          <a:p>
            <a:pPr algn="l">
              <a:lnSpc>
                <a:spcPts val="5065"/>
              </a:lnSpc>
            </a:pPr>
            <a:endParaRPr lang="en-US" sz="3618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algn="l">
              <a:lnSpc>
                <a:spcPts val="5065"/>
              </a:lnSpc>
            </a:pPr>
            <a:r>
              <a:rPr lang="en-US" sz="3618" b="1">
                <a:solidFill>
                  <a:srgbClr val="FF751F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Komitmen profesional:</a:t>
            </a:r>
          </a:p>
          <a:p>
            <a:pPr algn="l">
              <a:lnSpc>
                <a:spcPts val="5065"/>
              </a:lnSpc>
            </a:pPr>
            <a:r>
              <a:rPr lang="en-US" sz="3618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Membantu organisasi berkembang melalui</a:t>
            </a:r>
          </a:p>
          <a:p>
            <a:pPr algn="l">
              <a:lnSpc>
                <a:spcPts val="5065"/>
              </a:lnSpc>
            </a:pPr>
            <a:r>
              <a:rPr lang="en-US" sz="3618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strategi yang tepat, kepemimpinan yang kuat, dan pengembangan manusia yang berkelanjutan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5E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528237" y="0"/>
            <a:ext cx="7184901" cy="9882536"/>
            <a:chOff x="0" y="0"/>
            <a:chExt cx="1042818" cy="143435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42818" cy="1434353"/>
            </a:xfrm>
            <a:custGeom>
              <a:avLst/>
              <a:gdLst/>
              <a:ahLst/>
              <a:cxnLst/>
              <a:rect l="l" t="t" r="r" b="b"/>
              <a:pathLst>
                <a:path w="1042818" h="1434353">
                  <a:moveTo>
                    <a:pt x="347794" y="1415284"/>
                  </a:moveTo>
                  <a:cubicBezTo>
                    <a:pt x="401256" y="1426798"/>
                    <a:pt x="462036" y="1434353"/>
                    <a:pt x="521690" y="1434353"/>
                  </a:cubicBezTo>
                  <a:cubicBezTo>
                    <a:pt x="581345" y="1434353"/>
                    <a:pt x="638748" y="1427876"/>
                    <a:pt x="691647" y="1416362"/>
                  </a:cubicBezTo>
                  <a:cubicBezTo>
                    <a:pt x="692774" y="1416003"/>
                    <a:pt x="693899" y="1416003"/>
                    <a:pt x="695024" y="1415643"/>
                  </a:cubicBezTo>
                  <a:cubicBezTo>
                    <a:pt x="893683" y="1369588"/>
                    <a:pt x="1040004" y="1247974"/>
                    <a:pt x="1042818" y="1092044"/>
                  </a:cubicBezTo>
                  <a:lnTo>
                    <a:pt x="1042818" y="0"/>
                  </a:lnTo>
                  <a:lnTo>
                    <a:pt x="0" y="0"/>
                  </a:lnTo>
                  <a:lnTo>
                    <a:pt x="0" y="1091234"/>
                  </a:lnTo>
                  <a:cubicBezTo>
                    <a:pt x="2814" y="1248693"/>
                    <a:pt x="146884" y="1370308"/>
                    <a:pt x="347794" y="1415284"/>
                  </a:cubicBezTo>
                  <a:close/>
                </a:path>
              </a:pathLst>
            </a:custGeom>
            <a:blipFill>
              <a:blip r:embed="rId2"/>
              <a:stretch>
                <a:fillRect l="-16110" t="-41976" r="-42883" b="-63522"/>
              </a:stretch>
            </a:blipFill>
          </p:spPr>
        </p:sp>
      </p:grpSp>
      <p:sp>
        <p:nvSpPr>
          <p:cNvPr id="4" name="Freeform 4"/>
          <p:cNvSpPr/>
          <p:nvPr/>
        </p:nvSpPr>
        <p:spPr>
          <a:xfrm>
            <a:off x="5732651" y="7922604"/>
            <a:ext cx="6066027" cy="3088159"/>
          </a:xfrm>
          <a:custGeom>
            <a:avLst/>
            <a:gdLst/>
            <a:ahLst/>
            <a:cxnLst/>
            <a:rect l="l" t="t" r="r" b="b"/>
            <a:pathLst>
              <a:path w="6066027" h="3088159">
                <a:moveTo>
                  <a:pt x="0" y="0"/>
                </a:moveTo>
                <a:lnTo>
                  <a:pt x="6066027" y="0"/>
                </a:lnTo>
                <a:lnTo>
                  <a:pt x="6066027" y="3088159"/>
                </a:lnTo>
                <a:lnTo>
                  <a:pt x="0" y="308815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flipV="1">
            <a:off x="-594218" y="-1032669"/>
            <a:ext cx="4712441" cy="2399061"/>
          </a:xfrm>
          <a:custGeom>
            <a:avLst/>
            <a:gdLst/>
            <a:ahLst/>
            <a:cxnLst/>
            <a:rect l="l" t="t" r="r" b="b"/>
            <a:pathLst>
              <a:path w="4712441" h="2399061">
                <a:moveTo>
                  <a:pt x="0" y="2399061"/>
                </a:moveTo>
                <a:lnTo>
                  <a:pt x="4712440" y="2399061"/>
                </a:lnTo>
                <a:lnTo>
                  <a:pt x="4712440" y="0"/>
                </a:lnTo>
                <a:lnTo>
                  <a:pt x="0" y="0"/>
                </a:lnTo>
                <a:lnTo>
                  <a:pt x="0" y="2399061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028700" y="2633894"/>
            <a:ext cx="10088382" cy="8965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80"/>
              </a:lnSpc>
              <a:spcBef>
                <a:spcPct val="0"/>
              </a:spcBef>
            </a:pPr>
            <a:r>
              <a:rPr lang="en-US" sz="5200">
                <a:solidFill>
                  <a:srgbClr val="FF751F"/>
                </a:solidFill>
                <a:latin typeface="Arapey"/>
                <a:ea typeface="Arapey"/>
                <a:cs typeface="Arapey"/>
                <a:sym typeface="Arapey"/>
              </a:rPr>
              <a:t>Kontak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3473342"/>
            <a:ext cx="9193918" cy="3794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65"/>
              </a:lnSpc>
            </a:pPr>
            <a:r>
              <a:rPr lang="en-US" sz="3618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email : madeprema@gmail.com</a:t>
            </a:r>
          </a:p>
          <a:p>
            <a:pPr algn="l">
              <a:lnSpc>
                <a:spcPts val="5065"/>
              </a:lnSpc>
            </a:pPr>
            <a:r>
              <a:rPr lang="en-US" sz="3618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WA : +62 8156 80 3709</a:t>
            </a:r>
          </a:p>
          <a:p>
            <a:pPr algn="l">
              <a:lnSpc>
                <a:spcPts val="5065"/>
              </a:lnSpc>
            </a:pPr>
            <a:r>
              <a:rPr lang="en-US" sz="3618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FB : made.sumiarta</a:t>
            </a:r>
          </a:p>
          <a:p>
            <a:pPr algn="l">
              <a:lnSpc>
                <a:spcPts val="5065"/>
              </a:lnSpc>
            </a:pPr>
            <a:r>
              <a:rPr lang="en-US" sz="3618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Tiktok : madesumiarta</a:t>
            </a:r>
          </a:p>
          <a:p>
            <a:pPr algn="l">
              <a:lnSpc>
                <a:spcPts val="5065"/>
              </a:lnSpc>
            </a:pPr>
            <a:r>
              <a:rPr lang="en-US" sz="3618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IG : madesumiarta</a:t>
            </a:r>
          </a:p>
          <a:p>
            <a:pPr algn="l">
              <a:lnSpc>
                <a:spcPts val="5065"/>
              </a:lnSpc>
            </a:pPr>
            <a:r>
              <a:rPr lang="en-US" sz="3618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linkedin : made-sumiarta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0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30370" y="-2204397"/>
            <a:ext cx="17227260" cy="17227260"/>
          </a:xfrm>
          <a:custGeom>
            <a:avLst/>
            <a:gdLst/>
            <a:ahLst/>
            <a:cxnLst/>
            <a:rect l="l" t="t" r="r" b="b"/>
            <a:pathLst>
              <a:path w="17227260" h="17227260">
                <a:moveTo>
                  <a:pt x="0" y="0"/>
                </a:moveTo>
                <a:lnTo>
                  <a:pt x="17227260" y="0"/>
                </a:lnTo>
                <a:lnTo>
                  <a:pt x="17227260" y="17227260"/>
                </a:lnTo>
                <a:lnTo>
                  <a:pt x="0" y="172272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7000"/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3381533" y="-2612033"/>
            <a:ext cx="7755533" cy="7755533"/>
          </a:xfrm>
          <a:custGeom>
            <a:avLst/>
            <a:gdLst/>
            <a:ahLst/>
            <a:cxnLst/>
            <a:rect l="l" t="t" r="r" b="b"/>
            <a:pathLst>
              <a:path w="7755533" h="7755533">
                <a:moveTo>
                  <a:pt x="0" y="0"/>
                </a:moveTo>
                <a:lnTo>
                  <a:pt x="7755534" y="0"/>
                </a:lnTo>
                <a:lnTo>
                  <a:pt x="7755534" y="7755533"/>
                </a:lnTo>
                <a:lnTo>
                  <a:pt x="0" y="77555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1848711" y="-1830166"/>
            <a:ext cx="5532152" cy="5532152"/>
          </a:xfrm>
          <a:custGeom>
            <a:avLst/>
            <a:gdLst/>
            <a:ahLst/>
            <a:cxnLst/>
            <a:rect l="l" t="t" r="r" b="b"/>
            <a:pathLst>
              <a:path w="5532152" h="5532152">
                <a:moveTo>
                  <a:pt x="0" y="0"/>
                </a:moveTo>
                <a:lnTo>
                  <a:pt x="5532152" y="0"/>
                </a:lnTo>
                <a:lnTo>
                  <a:pt x="5532152" y="5532152"/>
                </a:lnTo>
                <a:lnTo>
                  <a:pt x="0" y="553215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6161401" y="3493210"/>
            <a:ext cx="4742173" cy="1210094"/>
            <a:chOff x="0" y="0"/>
            <a:chExt cx="6322897" cy="1613459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0"/>
              <a:ext cx="6322897" cy="1613459"/>
              <a:chOff x="0" y="0"/>
              <a:chExt cx="1418507" cy="361971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1418507" cy="361971"/>
              </a:xfrm>
              <a:custGeom>
                <a:avLst/>
                <a:gdLst/>
                <a:ahLst/>
                <a:cxnLst/>
                <a:rect l="l" t="t" r="r" b="b"/>
                <a:pathLst>
                  <a:path w="1418507" h="361971">
                    <a:moveTo>
                      <a:pt x="0" y="0"/>
                    </a:moveTo>
                    <a:lnTo>
                      <a:pt x="1418507" y="0"/>
                    </a:lnTo>
                    <a:lnTo>
                      <a:pt x="1418507" y="361971"/>
                    </a:lnTo>
                    <a:lnTo>
                      <a:pt x="0" y="361971"/>
                    </a:lnTo>
                    <a:close/>
                  </a:path>
                </a:pathLst>
              </a:custGeom>
              <a:solidFill>
                <a:srgbClr val="36542D"/>
              </a:solidFill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47625"/>
                <a:ext cx="1418507" cy="40959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500"/>
                  </a:lnSpc>
                </a:pPr>
                <a:endParaRPr/>
              </a:p>
            </p:txBody>
          </p:sp>
        </p:grpSp>
        <p:sp>
          <p:nvSpPr>
            <p:cNvPr id="9" name="TextBox 9"/>
            <p:cNvSpPr txBox="1"/>
            <p:nvPr/>
          </p:nvSpPr>
          <p:spPr>
            <a:xfrm>
              <a:off x="974374" y="273761"/>
              <a:ext cx="4374149" cy="11516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368"/>
                </a:lnSpc>
              </a:pPr>
              <a:r>
                <a:rPr lang="en-US" sz="6123">
                  <a:solidFill>
                    <a:srgbClr val="F1E5D7"/>
                  </a:solidFill>
                  <a:latin typeface="Arapey Bold"/>
                  <a:ea typeface="Arapey Bold"/>
                  <a:cs typeface="Arapey Bold"/>
                  <a:sym typeface="Arapey Bold"/>
                </a:rPr>
                <a:t>Together</a:t>
              </a: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4256484" y="2114801"/>
            <a:ext cx="7890640" cy="15871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008"/>
              </a:lnSpc>
            </a:pPr>
            <a:r>
              <a:rPr lang="en-US" sz="11547" i="1">
                <a:solidFill>
                  <a:srgbClr val="3D5E33"/>
                </a:solidFill>
                <a:latin typeface="Arapey Italics"/>
                <a:ea typeface="Arapey Italics"/>
                <a:cs typeface="Arapey Italics"/>
                <a:sym typeface="Arapey Italics"/>
              </a:rPr>
              <a:t>Let’s Work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396536" y="930463"/>
            <a:ext cx="6750589" cy="15742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836"/>
              </a:lnSpc>
            </a:pPr>
            <a:r>
              <a:rPr lang="en-US" sz="11381">
                <a:solidFill>
                  <a:srgbClr val="3D5E33"/>
                </a:solidFill>
                <a:latin typeface="Arapey Bold"/>
                <a:ea typeface="Arapey Bold"/>
                <a:cs typeface="Arapey Bold"/>
                <a:sym typeface="Arapey Bold"/>
              </a:rPr>
              <a:t>Thank You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0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715000" y="0"/>
            <a:ext cx="12573000" cy="10287000"/>
            <a:chOff x="0" y="0"/>
            <a:chExt cx="3311407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311408" cy="2709333"/>
            </a:xfrm>
            <a:custGeom>
              <a:avLst/>
              <a:gdLst/>
              <a:ahLst/>
              <a:cxnLst/>
              <a:rect l="l" t="t" r="r" b="b"/>
              <a:pathLst>
                <a:path w="3311408" h="2709333">
                  <a:moveTo>
                    <a:pt x="0" y="0"/>
                  </a:moveTo>
                  <a:lnTo>
                    <a:pt x="3311408" y="0"/>
                  </a:lnTo>
                  <a:lnTo>
                    <a:pt x="3311408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3D5E33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3311407" cy="27569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5" name="AutoShape 5"/>
          <p:cNvSpPr/>
          <p:nvPr/>
        </p:nvSpPr>
        <p:spPr>
          <a:xfrm>
            <a:off x="6057900" y="5147115"/>
            <a:ext cx="1584620" cy="0"/>
          </a:xfrm>
          <a:prstGeom prst="line">
            <a:avLst/>
          </a:prstGeom>
          <a:ln w="38100" cap="flat">
            <a:solidFill>
              <a:srgbClr val="FF751F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6" name="AutoShape 6"/>
          <p:cNvSpPr/>
          <p:nvPr/>
        </p:nvSpPr>
        <p:spPr>
          <a:xfrm>
            <a:off x="6057900" y="1479682"/>
            <a:ext cx="1584620" cy="0"/>
          </a:xfrm>
          <a:prstGeom prst="line">
            <a:avLst/>
          </a:prstGeom>
          <a:ln w="38100" cap="flat">
            <a:solidFill>
              <a:srgbClr val="FF751F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7" name="Freeform 7"/>
          <p:cNvSpPr/>
          <p:nvPr/>
        </p:nvSpPr>
        <p:spPr>
          <a:xfrm>
            <a:off x="16284161" y="1263312"/>
            <a:ext cx="4007677" cy="3883803"/>
          </a:xfrm>
          <a:custGeom>
            <a:avLst/>
            <a:gdLst/>
            <a:ahLst/>
            <a:cxnLst/>
            <a:rect l="l" t="t" r="r" b="b"/>
            <a:pathLst>
              <a:path w="4007677" h="3883803">
                <a:moveTo>
                  <a:pt x="0" y="0"/>
                </a:moveTo>
                <a:lnTo>
                  <a:pt x="4007678" y="0"/>
                </a:lnTo>
                <a:lnTo>
                  <a:pt x="4007678" y="3883803"/>
                </a:lnTo>
                <a:lnTo>
                  <a:pt x="0" y="38838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2622811" y="4871664"/>
            <a:ext cx="820440" cy="820440"/>
          </a:xfrm>
          <a:custGeom>
            <a:avLst/>
            <a:gdLst/>
            <a:ahLst/>
            <a:cxnLst/>
            <a:rect l="l" t="t" r="r" b="b"/>
            <a:pathLst>
              <a:path w="820440" h="820440">
                <a:moveTo>
                  <a:pt x="0" y="0"/>
                </a:moveTo>
                <a:lnTo>
                  <a:pt x="820441" y="0"/>
                </a:lnTo>
                <a:lnTo>
                  <a:pt x="820441" y="820440"/>
                </a:lnTo>
                <a:lnTo>
                  <a:pt x="0" y="82044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0142413" y="1114749"/>
            <a:ext cx="820440" cy="820440"/>
          </a:xfrm>
          <a:custGeom>
            <a:avLst/>
            <a:gdLst/>
            <a:ahLst/>
            <a:cxnLst/>
            <a:rect l="l" t="t" r="r" b="b"/>
            <a:pathLst>
              <a:path w="820440" h="820440">
                <a:moveTo>
                  <a:pt x="0" y="0"/>
                </a:moveTo>
                <a:lnTo>
                  <a:pt x="820441" y="0"/>
                </a:lnTo>
                <a:lnTo>
                  <a:pt x="820441" y="820441"/>
                </a:lnTo>
                <a:lnTo>
                  <a:pt x="0" y="82044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648694" y="4826095"/>
            <a:ext cx="4294383" cy="4114800"/>
          </a:xfrm>
          <a:custGeom>
            <a:avLst/>
            <a:gdLst/>
            <a:ahLst/>
            <a:cxnLst/>
            <a:rect l="l" t="t" r="r" b="b"/>
            <a:pathLst>
              <a:path w="4294383" h="4114800">
                <a:moveTo>
                  <a:pt x="0" y="0"/>
                </a:moveTo>
                <a:lnTo>
                  <a:pt x="4294383" y="0"/>
                </a:lnTo>
                <a:lnTo>
                  <a:pt x="429438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AutoShape 11"/>
          <p:cNvSpPr/>
          <p:nvPr/>
        </p:nvSpPr>
        <p:spPr>
          <a:xfrm>
            <a:off x="6057900" y="7997146"/>
            <a:ext cx="1584620" cy="0"/>
          </a:xfrm>
          <a:prstGeom prst="line">
            <a:avLst/>
          </a:prstGeom>
          <a:ln w="38100" cap="flat">
            <a:solidFill>
              <a:srgbClr val="FF751F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12" name="Freeform 12"/>
          <p:cNvSpPr/>
          <p:nvPr/>
        </p:nvSpPr>
        <p:spPr>
          <a:xfrm>
            <a:off x="325551" y="0"/>
            <a:ext cx="4303599" cy="9803889"/>
          </a:xfrm>
          <a:custGeom>
            <a:avLst/>
            <a:gdLst/>
            <a:ahLst/>
            <a:cxnLst/>
            <a:rect l="l" t="t" r="r" b="b"/>
            <a:pathLst>
              <a:path w="4303599" h="9803889">
                <a:moveTo>
                  <a:pt x="0" y="0"/>
                </a:moveTo>
                <a:lnTo>
                  <a:pt x="4303599" y="0"/>
                </a:lnTo>
                <a:lnTo>
                  <a:pt x="4303599" y="9803889"/>
                </a:lnTo>
                <a:lnTo>
                  <a:pt x="0" y="980388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64943" r="-60693"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834619" y="3458153"/>
            <a:ext cx="4686300" cy="2725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941"/>
              </a:lnSpc>
              <a:spcBef>
                <a:spcPct val="0"/>
              </a:spcBef>
            </a:pPr>
            <a:r>
              <a:rPr lang="en-US" sz="7815">
                <a:solidFill>
                  <a:srgbClr val="202424"/>
                </a:solidFill>
                <a:latin typeface="Arapey Bold"/>
                <a:ea typeface="Arapey Bold"/>
                <a:cs typeface="Arapey Bold"/>
                <a:sym typeface="Arapey Bold"/>
              </a:rPr>
              <a:t>EXE</a:t>
            </a:r>
            <a:r>
              <a:rPr lang="en-US" sz="7815">
                <a:solidFill>
                  <a:srgbClr val="FFFFFF"/>
                </a:solidFill>
                <a:latin typeface="Arapey Bold"/>
                <a:ea typeface="Arapey Bold"/>
                <a:cs typeface="Arapey Bold"/>
                <a:sym typeface="Arapey Bold"/>
              </a:rPr>
              <a:t>CUT</a:t>
            </a:r>
            <a:r>
              <a:rPr lang="en-US" sz="7815">
                <a:solidFill>
                  <a:srgbClr val="000000"/>
                </a:solidFill>
                <a:latin typeface="Arapey Bold"/>
                <a:ea typeface="Arapey Bold"/>
                <a:cs typeface="Arapey Bold"/>
                <a:sym typeface="Arapey Bold"/>
              </a:rPr>
              <a:t>I</a:t>
            </a:r>
            <a:r>
              <a:rPr lang="en-US" sz="7815">
                <a:solidFill>
                  <a:srgbClr val="202424"/>
                </a:solidFill>
                <a:latin typeface="Arapey Bold"/>
                <a:ea typeface="Arapey Bold"/>
                <a:cs typeface="Arapey Bold"/>
                <a:sym typeface="Arapey Bold"/>
              </a:rPr>
              <a:t>VE SU</a:t>
            </a:r>
            <a:r>
              <a:rPr lang="en-US" sz="7815">
                <a:solidFill>
                  <a:srgbClr val="FF751F"/>
                </a:solidFill>
                <a:latin typeface="Arapey Bold"/>
                <a:ea typeface="Arapey Bold"/>
                <a:cs typeface="Arapey Bold"/>
                <a:sym typeface="Arapey Bold"/>
              </a:rPr>
              <a:t>MMA</a:t>
            </a:r>
            <a:r>
              <a:rPr lang="en-US" sz="7815">
                <a:solidFill>
                  <a:srgbClr val="202424"/>
                </a:solidFill>
                <a:latin typeface="Arapey Bold"/>
                <a:ea typeface="Arapey Bold"/>
                <a:cs typeface="Arapey Bold"/>
                <a:sym typeface="Arapey Bold"/>
              </a:rPr>
              <a:t>RY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985420" y="963048"/>
            <a:ext cx="3231616" cy="9721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840"/>
              </a:lnSpc>
              <a:spcBef>
                <a:spcPct val="0"/>
              </a:spcBef>
            </a:pPr>
            <a:r>
              <a:rPr lang="en-US" sz="5600">
                <a:solidFill>
                  <a:srgbClr val="FF751F"/>
                </a:solidFill>
                <a:latin typeface="Arapey"/>
                <a:ea typeface="Arapey"/>
                <a:cs typeface="Arapey"/>
                <a:sym typeface="Arapey"/>
              </a:rPr>
              <a:t>Praktisi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7986323" y="4599131"/>
            <a:ext cx="5209965" cy="9721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840"/>
              </a:lnSpc>
              <a:spcBef>
                <a:spcPct val="0"/>
              </a:spcBef>
            </a:pPr>
            <a:r>
              <a:rPr lang="en-US" sz="5600">
                <a:solidFill>
                  <a:srgbClr val="FF751F"/>
                </a:solidFill>
                <a:latin typeface="Arapey"/>
                <a:ea typeface="Arapey"/>
                <a:cs typeface="Arapey"/>
                <a:sym typeface="Arapey"/>
              </a:rPr>
              <a:t>Kekuatan utama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7986323" y="1859688"/>
            <a:ext cx="9473270" cy="29861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25427" lvl="1" indent="-262714" algn="l">
              <a:lnSpc>
                <a:spcPts val="3407"/>
              </a:lnSpc>
              <a:buFont typeface="Arial"/>
              <a:buChar char="•"/>
            </a:pPr>
            <a:r>
              <a:rPr lang="en-US" sz="2433">
                <a:solidFill>
                  <a:srgbClr val="F8F0E6"/>
                </a:solidFill>
                <a:latin typeface="Quicksand"/>
                <a:ea typeface="Quicksand"/>
                <a:cs typeface="Quicksand"/>
                <a:sym typeface="Quicksand"/>
              </a:rPr>
              <a:t>Bisnis dan konsultan manajemen dengan pengalaman lintas sektor</a:t>
            </a:r>
          </a:p>
          <a:p>
            <a:pPr marL="525427" lvl="1" indent="-262714" algn="l">
              <a:lnSpc>
                <a:spcPts val="3407"/>
              </a:lnSpc>
              <a:buFont typeface="Arial"/>
              <a:buChar char="•"/>
            </a:pPr>
            <a:r>
              <a:rPr lang="en-US" sz="2433">
                <a:solidFill>
                  <a:srgbClr val="F8F0E6"/>
                </a:solidFill>
                <a:latin typeface="Quicksand"/>
                <a:ea typeface="Quicksand"/>
                <a:cs typeface="Quicksand"/>
                <a:sym typeface="Quicksand"/>
              </a:rPr>
              <a:t>Pengembangan usaha dan organisasi</a:t>
            </a:r>
          </a:p>
          <a:p>
            <a:pPr marL="525427" lvl="1" indent="-262714" algn="l">
              <a:lnSpc>
                <a:spcPts val="3407"/>
              </a:lnSpc>
              <a:buFont typeface="Arial"/>
              <a:buChar char="•"/>
            </a:pPr>
            <a:r>
              <a:rPr lang="en-US" sz="2433">
                <a:solidFill>
                  <a:srgbClr val="F8F0E6"/>
                </a:solidFill>
                <a:latin typeface="Quicksand"/>
                <a:ea typeface="Quicksand"/>
                <a:cs typeface="Quicksand"/>
                <a:sym typeface="Quicksand"/>
              </a:rPr>
              <a:t>Manajemen rumah sakit</a:t>
            </a:r>
          </a:p>
          <a:p>
            <a:pPr marL="525427" lvl="1" indent="-262714" algn="l">
              <a:lnSpc>
                <a:spcPts val="3407"/>
              </a:lnSpc>
              <a:buFont typeface="Arial"/>
              <a:buChar char="•"/>
            </a:pPr>
            <a:r>
              <a:rPr lang="en-US" sz="2433">
                <a:solidFill>
                  <a:srgbClr val="F8F0E6"/>
                </a:solidFill>
                <a:latin typeface="Quicksand"/>
                <a:ea typeface="Quicksand"/>
                <a:cs typeface="Quicksand"/>
                <a:sym typeface="Quicksand"/>
              </a:rPr>
              <a:t>Pengelolaan institusi pendidikan</a:t>
            </a:r>
          </a:p>
          <a:p>
            <a:pPr marL="525427" lvl="1" indent="-262714" algn="l">
              <a:lnSpc>
                <a:spcPts val="3407"/>
              </a:lnSpc>
              <a:buFont typeface="Arial"/>
              <a:buChar char="•"/>
            </a:pPr>
            <a:r>
              <a:rPr lang="en-US" sz="2433">
                <a:solidFill>
                  <a:srgbClr val="F8F0E6"/>
                </a:solidFill>
                <a:latin typeface="Quicksand"/>
                <a:ea typeface="Quicksand"/>
                <a:cs typeface="Quicksand"/>
                <a:sym typeface="Quicksand"/>
              </a:rPr>
              <a:t>Konsultasi manajemen dan peningkatan profit</a:t>
            </a:r>
          </a:p>
          <a:p>
            <a:pPr algn="l">
              <a:lnSpc>
                <a:spcPts val="3407"/>
              </a:lnSpc>
              <a:spcBef>
                <a:spcPct val="0"/>
              </a:spcBef>
            </a:pPr>
            <a:endParaRPr lang="en-US" sz="2433">
              <a:solidFill>
                <a:srgbClr val="F8F0E6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7986323" y="5644479"/>
            <a:ext cx="9272977" cy="17150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25427" lvl="1" indent="-262714" algn="l">
              <a:lnSpc>
                <a:spcPts val="3407"/>
              </a:lnSpc>
              <a:buFont typeface="Arial"/>
              <a:buChar char="•"/>
            </a:pPr>
            <a:r>
              <a:rPr lang="en-US" sz="2433">
                <a:solidFill>
                  <a:srgbClr val="F8F0E6"/>
                </a:solidFill>
                <a:latin typeface="Quicksand"/>
                <a:ea typeface="Quicksand"/>
                <a:cs typeface="Quicksand"/>
                <a:sym typeface="Quicksand"/>
              </a:rPr>
              <a:t>Strategic thinking</a:t>
            </a:r>
          </a:p>
          <a:p>
            <a:pPr marL="525427" lvl="1" indent="-262714" algn="l">
              <a:lnSpc>
                <a:spcPts val="3407"/>
              </a:lnSpc>
              <a:buFont typeface="Arial"/>
              <a:buChar char="•"/>
            </a:pPr>
            <a:r>
              <a:rPr lang="en-US" sz="2433">
                <a:solidFill>
                  <a:srgbClr val="F8F0E6"/>
                </a:solidFill>
                <a:latin typeface="Quicksand"/>
                <a:ea typeface="Quicksand"/>
                <a:cs typeface="Quicksand"/>
                <a:sym typeface="Quicksand"/>
              </a:rPr>
              <a:t>Organizational restructuring</a:t>
            </a:r>
          </a:p>
          <a:p>
            <a:pPr marL="525427" lvl="1" indent="-262714" algn="l">
              <a:lnSpc>
                <a:spcPts val="3407"/>
              </a:lnSpc>
              <a:buFont typeface="Arial"/>
              <a:buChar char="•"/>
            </a:pPr>
            <a:r>
              <a:rPr lang="en-US" sz="2433">
                <a:solidFill>
                  <a:srgbClr val="F8F0E6"/>
                </a:solidFill>
                <a:latin typeface="Quicksand"/>
                <a:ea typeface="Quicksand"/>
                <a:cs typeface="Quicksand"/>
                <a:sym typeface="Quicksand"/>
              </a:rPr>
              <a:t>Financial &amp; administrative management</a:t>
            </a:r>
          </a:p>
          <a:p>
            <a:pPr marL="525427" lvl="1" indent="-262714" algn="l">
              <a:lnSpc>
                <a:spcPts val="3407"/>
              </a:lnSpc>
              <a:spcBef>
                <a:spcPct val="0"/>
              </a:spcBef>
              <a:buFont typeface="Arial"/>
              <a:buChar char="•"/>
            </a:pPr>
            <a:r>
              <a:rPr lang="en-US" sz="2433">
                <a:solidFill>
                  <a:srgbClr val="F8F0E6"/>
                </a:solidFill>
                <a:latin typeface="Quicksand"/>
                <a:ea typeface="Quicksand"/>
                <a:cs typeface="Quicksand"/>
                <a:sym typeface="Quicksand"/>
              </a:rPr>
              <a:t>Human capital optimization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7986323" y="7449163"/>
            <a:ext cx="7210958" cy="9721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840"/>
              </a:lnSpc>
              <a:spcBef>
                <a:spcPct val="0"/>
              </a:spcBef>
            </a:pPr>
            <a:r>
              <a:rPr lang="en-US" sz="5600">
                <a:solidFill>
                  <a:srgbClr val="FF751F"/>
                </a:solidFill>
                <a:latin typeface="Arapey"/>
                <a:ea typeface="Arapey"/>
                <a:cs typeface="Arapey"/>
                <a:sym typeface="Arapey"/>
              </a:rPr>
              <a:t>Pendekatan profesional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7985420" y="8497505"/>
            <a:ext cx="9657118" cy="4223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49" lvl="1" indent="-269875" algn="l">
              <a:lnSpc>
                <a:spcPts val="3499"/>
              </a:lnSpc>
              <a:buFont typeface="Arial"/>
              <a:buChar char="•"/>
            </a:pPr>
            <a:r>
              <a:rPr lang="en-US" sz="2499" b="1">
                <a:solidFill>
                  <a:srgbClr val="FFFFFF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Strategi bisnis + penguatan manusia + budaya organisasi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0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715000" y="0"/>
            <a:ext cx="12573000" cy="10287000"/>
            <a:chOff x="0" y="0"/>
            <a:chExt cx="3311407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311408" cy="2709333"/>
            </a:xfrm>
            <a:custGeom>
              <a:avLst/>
              <a:gdLst/>
              <a:ahLst/>
              <a:cxnLst/>
              <a:rect l="l" t="t" r="r" b="b"/>
              <a:pathLst>
                <a:path w="3311408" h="2709333">
                  <a:moveTo>
                    <a:pt x="0" y="0"/>
                  </a:moveTo>
                  <a:lnTo>
                    <a:pt x="3311408" y="0"/>
                  </a:lnTo>
                  <a:lnTo>
                    <a:pt x="3311408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3D5E33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3311407" cy="27569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5" name="AutoShape 5"/>
          <p:cNvSpPr/>
          <p:nvPr/>
        </p:nvSpPr>
        <p:spPr>
          <a:xfrm>
            <a:off x="5812229" y="2052403"/>
            <a:ext cx="1584620" cy="0"/>
          </a:xfrm>
          <a:prstGeom prst="line">
            <a:avLst/>
          </a:prstGeom>
          <a:ln w="38100" cap="flat">
            <a:solidFill>
              <a:srgbClr val="FF751F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6" name="Freeform 6"/>
          <p:cNvSpPr/>
          <p:nvPr/>
        </p:nvSpPr>
        <p:spPr>
          <a:xfrm>
            <a:off x="16284161" y="1263312"/>
            <a:ext cx="4007677" cy="3883803"/>
          </a:xfrm>
          <a:custGeom>
            <a:avLst/>
            <a:gdLst/>
            <a:ahLst/>
            <a:cxnLst/>
            <a:rect l="l" t="t" r="r" b="b"/>
            <a:pathLst>
              <a:path w="4007677" h="3883803">
                <a:moveTo>
                  <a:pt x="0" y="0"/>
                </a:moveTo>
                <a:lnTo>
                  <a:pt x="4007678" y="0"/>
                </a:lnTo>
                <a:lnTo>
                  <a:pt x="4007678" y="3883803"/>
                </a:lnTo>
                <a:lnTo>
                  <a:pt x="0" y="38838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2001500" y="7816436"/>
            <a:ext cx="820440" cy="820440"/>
          </a:xfrm>
          <a:custGeom>
            <a:avLst/>
            <a:gdLst/>
            <a:ahLst/>
            <a:cxnLst/>
            <a:rect l="l" t="t" r="r" b="b"/>
            <a:pathLst>
              <a:path w="820440" h="820440">
                <a:moveTo>
                  <a:pt x="0" y="0"/>
                </a:moveTo>
                <a:lnTo>
                  <a:pt x="820440" y="0"/>
                </a:lnTo>
                <a:lnTo>
                  <a:pt x="820440" y="820440"/>
                </a:lnTo>
                <a:lnTo>
                  <a:pt x="0" y="82044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4141914" y="1687470"/>
            <a:ext cx="820440" cy="820440"/>
          </a:xfrm>
          <a:custGeom>
            <a:avLst/>
            <a:gdLst/>
            <a:ahLst/>
            <a:cxnLst/>
            <a:rect l="l" t="t" r="r" b="b"/>
            <a:pathLst>
              <a:path w="820440" h="820440">
                <a:moveTo>
                  <a:pt x="0" y="0"/>
                </a:moveTo>
                <a:lnTo>
                  <a:pt x="820441" y="0"/>
                </a:lnTo>
                <a:lnTo>
                  <a:pt x="820441" y="820441"/>
                </a:lnTo>
                <a:lnTo>
                  <a:pt x="0" y="82044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648694" y="4826095"/>
            <a:ext cx="4294383" cy="4114800"/>
          </a:xfrm>
          <a:custGeom>
            <a:avLst/>
            <a:gdLst/>
            <a:ahLst/>
            <a:cxnLst/>
            <a:rect l="l" t="t" r="r" b="b"/>
            <a:pathLst>
              <a:path w="4294383" h="4114800">
                <a:moveTo>
                  <a:pt x="0" y="0"/>
                </a:moveTo>
                <a:lnTo>
                  <a:pt x="4294383" y="0"/>
                </a:lnTo>
                <a:lnTo>
                  <a:pt x="429438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325551" y="0"/>
            <a:ext cx="4303599" cy="9803889"/>
          </a:xfrm>
          <a:custGeom>
            <a:avLst/>
            <a:gdLst/>
            <a:ahLst/>
            <a:cxnLst/>
            <a:rect l="l" t="t" r="r" b="b"/>
            <a:pathLst>
              <a:path w="4303599" h="9803889">
                <a:moveTo>
                  <a:pt x="0" y="0"/>
                </a:moveTo>
                <a:lnTo>
                  <a:pt x="4303599" y="0"/>
                </a:lnTo>
                <a:lnTo>
                  <a:pt x="4303599" y="9803889"/>
                </a:lnTo>
                <a:lnTo>
                  <a:pt x="0" y="980388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64943" r="-60693"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834619" y="3458153"/>
            <a:ext cx="4686300" cy="2725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941"/>
              </a:lnSpc>
              <a:spcBef>
                <a:spcPct val="0"/>
              </a:spcBef>
            </a:pPr>
            <a:r>
              <a:rPr lang="en-US" sz="7815" dirty="0">
                <a:solidFill>
                  <a:srgbClr val="202424"/>
                </a:solidFill>
                <a:latin typeface="Arapey Bold"/>
                <a:ea typeface="Arapey Bold"/>
                <a:cs typeface="Arapey Bold"/>
                <a:sym typeface="Arapey Bold"/>
              </a:rPr>
              <a:t>EXE</a:t>
            </a:r>
            <a:r>
              <a:rPr lang="en-US" sz="7815" dirty="0">
                <a:solidFill>
                  <a:srgbClr val="FFFFFF"/>
                </a:solidFill>
                <a:latin typeface="Arapey Bold"/>
                <a:ea typeface="Arapey Bold"/>
                <a:cs typeface="Arapey Bold"/>
                <a:sym typeface="Arapey Bold"/>
              </a:rPr>
              <a:t>CUT</a:t>
            </a:r>
            <a:r>
              <a:rPr lang="en-US" sz="7815" dirty="0">
                <a:solidFill>
                  <a:srgbClr val="000000"/>
                </a:solidFill>
                <a:latin typeface="Arapey Bold"/>
                <a:ea typeface="Arapey Bold"/>
                <a:cs typeface="Arapey Bold"/>
                <a:sym typeface="Arapey Bold"/>
              </a:rPr>
              <a:t>I</a:t>
            </a:r>
            <a:r>
              <a:rPr lang="en-US" sz="7815" dirty="0">
                <a:solidFill>
                  <a:srgbClr val="202424"/>
                </a:solidFill>
                <a:latin typeface="Arapey Bold"/>
                <a:ea typeface="Arapey Bold"/>
                <a:cs typeface="Arapey Bold"/>
                <a:sym typeface="Arapey Bold"/>
              </a:rPr>
              <a:t>VE SU</a:t>
            </a:r>
            <a:r>
              <a:rPr lang="en-US" sz="7815" dirty="0">
                <a:solidFill>
                  <a:schemeClr val="accent6"/>
                </a:solidFill>
                <a:latin typeface="Arapey Bold"/>
                <a:ea typeface="Arapey Bold"/>
                <a:cs typeface="Arapey Bold"/>
                <a:sym typeface="Arapey Bold"/>
              </a:rPr>
              <a:t>MMA</a:t>
            </a:r>
            <a:r>
              <a:rPr lang="en-US" sz="7815" dirty="0">
                <a:solidFill>
                  <a:srgbClr val="202424"/>
                </a:solidFill>
                <a:latin typeface="Arapey Bold"/>
                <a:ea typeface="Arapey Bold"/>
                <a:cs typeface="Arapey Bold"/>
                <a:sym typeface="Arapey Bold"/>
              </a:rPr>
              <a:t>RY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739749" y="1535768"/>
            <a:ext cx="7361333" cy="9721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840"/>
              </a:lnSpc>
              <a:spcBef>
                <a:spcPct val="0"/>
              </a:spcBef>
            </a:pPr>
            <a:r>
              <a:rPr lang="en-US" sz="5600">
                <a:solidFill>
                  <a:srgbClr val="FF751F"/>
                </a:solidFill>
                <a:latin typeface="Arapey"/>
                <a:ea typeface="Arapey"/>
                <a:cs typeface="Arapey"/>
                <a:sym typeface="Arapey"/>
              </a:rPr>
              <a:t>CORE COMPETENCIES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8395574" y="2640986"/>
            <a:ext cx="7724651" cy="5585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90881" lvl="1" indent="-345440" algn="l">
              <a:lnSpc>
                <a:spcPts val="4480"/>
              </a:lnSpc>
              <a:buFont typeface="Arial"/>
              <a:buChar char="•"/>
            </a:pPr>
            <a:r>
              <a:rPr lang="en-US" sz="3200">
                <a:solidFill>
                  <a:srgbClr val="F8F0E6"/>
                </a:solidFill>
                <a:latin typeface="Quicksand"/>
                <a:ea typeface="Quicksand"/>
                <a:cs typeface="Quicksand"/>
                <a:sym typeface="Quicksand"/>
              </a:rPr>
              <a:t>Strategic Business Development</a:t>
            </a:r>
          </a:p>
          <a:p>
            <a:pPr marL="690881" lvl="1" indent="-345440" algn="l">
              <a:lnSpc>
                <a:spcPts val="4480"/>
              </a:lnSpc>
              <a:buFont typeface="Arial"/>
              <a:buChar char="•"/>
            </a:pPr>
            <a:r>
              <a:rPr lang="en-US" sz="3200">
                <a:solidFill>
                  <a:srgbClr val="F8F0E6"/>
                </a:solidFill>
                <a:latin typeface="Quicksand"/>
                <a:ea typeface="Quicksand"/>
                <a:cs typeface="Quicksand"/>
                <a:sym typeface="Quicksand"/>
              </a:rPr>
              <a:t>Organizational Transformation</a:t>
            </a:r>
          </a:p>
          <a:p>
            <a:pPr marL="690881" lvl="1" indent="-345440" algn="l">
              <a:lnSpc>
                <a:spcPts val="4480"/>
              </a:lnSpc>
              <a:buFont typeface="Arial"/>
              <a:buChar char="•"/>
            </a:pPr>
            <a:r>
              <a:rPr lang="en-US" sz="3200">
                <a:solidFill>
                  <a:srgbClr val="F8F0E6"/>
                </a:solidFill>
                <a:latin typeface="Quicksand"/>
                <a:ea typeface="Quicksand"/>
                <a:cs typeface="Quicksand"/>
                <a:sym typeface="Quicksand"/>
              </a:rPr>
              <a:t>Financial &amp; Administrative Management</a:t>
            </a:r>
          </a:p>
          <a:p>
            <a:pPr marL="690881" lvl="1" indent="-345440" algn="l">
              <a:lnSpc>
                <a:spcPts val="4480"/>
              </a:lnSpc>
              <a:buFont typeface="Arial"/>
              <a:buChar char="•"/>
            </a:pPr>
            <a:r>
              <a:rPr lang="en-US" sz="3200">
                <a:solidFill>
                  <a:srgbClr val="F8F0E6"/>
                </a:solidFill>
                <a:latin typeface="Quicksand"/>
                <a:ea typeface="Quicksand"/>
                <a:cs typeface="Quicksand"/>
                <a:sym typeface="Quicksand"/>
              </a:rPr>
              <a:t>Human Capital Development</a:t>
            </a:r>
          </a:p>
          <a:p>
            <a:pPr marL="690881" lvl="1" indent="-345440" algn="l">
              <a:lnSpc>
                <a:spcPts val="4480"/>
              </a:lnSpc>
              <a:buFont typeface="Arial"/>
              <a:buChar char="•"/>
            </a:pPr>
            <a:r>
              <a:rPr lang="en-US" sz="3200">
                <a:solidFill>
                  <a:srgbClr val="F8F0E6"/>
                </a:solidFill>
                <a:latin typeface="Quicksand"/>
                <a:ea typeface="Quicksand"/>
                <a:cs typeface="Quicksand"/>
                <a:sym typeface="Quicksand"/>
              </a:rPr>
              <a:t>Leadership &amp; Organizational Culture</a:t>
            </a:r>
          </a:p>
          <a:p>
            <a:pPr marL="690881" lvl="1" indent="-345440" algn="l">
              <a:lnSpc>
                <a:spcPts val="4480"/>
              </a:lnSpc>
              <a:buFont typeface="Arial"/>
              <a:buChar char="•"/>
            </a:pPr>
            <a:r>
              <a:rPr lang="en-US" sz="3200">
                <a:solidFill>
                  <a:srgbClr val="F8F0E6"/>
                </a:solidFill>
                <a:latin typeface="Quicksand"/>
                <a:ea typeface="Quicksand"/>
                <a:cs typeface="Quicksand"/>
                <a:sym typeface="Quicksand"/>
              </a:rPr>
              <a:t>Profit Improvement Strategy</a:t>
            </a:r>
          </a:p>
          <a:p>
            <a:pPr marL="690881" lvl="1" indent="-345440" algn="l">
              <a:lnSpc>
                <a:spcPts val="4480"/>
              </a:lnSpc>
              <a:buFont typeface="Arial"/>
              <a:buChar char="•"/>
            </a:pPr>
            <a:r>
              <a:rPr lang="en-US" sz="3200">
                <a:solidFill>
                  <a:srgbClr val="F8F0E6"/>
                </a:solidFill>
                <a:latin typeface="Quicksand"/>
                <a:ea typeface="Quicksand"/>
                <a:cs typeface="Quicksand"/>
                <a:sym typeface="Quicksand"/>
              </a:rPr>
              <a:t>Hospital Management Strategy</a:t>
            </a:r>
          </a:p>
          <a:p>
            <a:pPr marL="690881" lvl="1" indent="-345440" algn="l">
              <a:lnSpc>
                <a:spcPts val="4480"/>
              </a:lnSpc>
              <a:spcBef>
                <a:spcPct val="0"/>
              </a:spcBef>
              <a:buFont typeface="Arial"/>
              <a:buChar char="•"/>
            </a:pPr>
            <a:r>
              <a:rPr lang="en-US" sz="3200">
                <a:solidFill>
                  <a:srgbClr val="F8F0E6"/>
                </a:solidFill>
                <a:latin typeface="Quicksand"/>
                <a:ea typeface="Quicksand"/>
                <a:cs typeface="Quicksand"/>
                <a:sym typeface="Quicksand"/>
              </a:rPr>
              <a:t>Business Coaching &amp; Performance Improvement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5E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528237" y="0"/>
            <a:ext cx="7184901" cy="9882536"/>
            <a:chOff x="0" y="0"/>
            <a:chExt cx="1042818" cy="143435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42818" cy="1434353"/>
            </a:xfrm>
            <a:custGeom>
              <a:avLst/>
              <a:gdLst/>
              <a:ahLst/>
              <a:cxnLst/>
              <a:rect l="l" t="t" r="r" b="b"/>
              <a:pathLst>
                <a:path w="1042818" h="1434353">
                  <a:moveTo>
                    <a:pt x="347794" y="1415284"/>
                  </a:moveTo>
                  <a:cubicBezTo>
                    <a:pt x="401256" y="1426798"/>
                    <a:pt x="462036" y="1434353"/>
                    <a:pt x="521690" y="1434353"/>
                  </a:cubicBezTo>
                  <a:cubicBezTo>
                    <a:pt x="581345" y="1434353"/>
                    <a:pt x="638748" y="1427876"/>
                    <a:pt x="691647" y="1416362"/>
                  </a:cubicBezTo>
                  <a:cubicBezTo>
                    <a:pt x="692774" y="1416003"/>
                    <a:pt x="693899" y="1416003"/>
                    <a:pt x="695024" y="1415643"/>
                  </a:cubicBezTo>
                  <a:cubicBezTo>
                    <a:pt x="893683" y="1369588"/>
                    <a:pt x="1040004" y="1247974"/>
                    <a:pt x="1042818" y="1092044"/>
                  </a:cubicBezTo>
                  <a:lnTo>
                    <a:pt x="1042818" y="0"/>
                  </a:lnTo>
                  <a:lnTo>
                    <a:pt x="0" y="0"/>
                  </a:lnTo>
                  <a:lnTo>
                    <a:pt x="0" y="1091234"/>
                  </a:lnTo>
                  <a:cubicBezTo>
                    <a:pt x="2814" y="1248693"/>
                    <a:pt x="146884" y="1370308"/>
                    <a:pt x="347794" y="1415284"/>
                  </a:cubicBezTo>
                  <a:close/>
                </a:path>
              </a:pathLst>
            </a:custGeom>
            <a:blipFill>
              <a:blip r:embed="rId2"/>
              <a:stretch>
                <a:fillRect l="-83430" t="-2864" r="-54141" b="-26677"/>
              </a:stretch>
            </a:blipFill>
          </p:spPr>
        </p:sp>
      </p:grpSp>
      <p:sp>
        <p:nvSpPr>
          <p:cNvPr id="4" name="Freeform 4"/>
          <p:cNvSpPr/>
          <p:nvPr/>
        </p:nvSpPr>
        <p:spPr>
          <a:xfrm>
            <a:off x="5732651" y="7922604"/>
            <a:ext cx="6066027" cy="3088159"/>
          </a:xfrm>
          <a:custGeom>
            <a:avLst/>
            <a:gdLst/>
            <a:ahLst/>
            <a:cxnLst/>
            <a:rect l="l" t="t" r="r" b="b"/>
            <a:pathLst>
              <a:path w="6066027" h="3088159">
                <a:moveTo>
                  <a:pt x="0" y="0"/>
                </a:moveTo>
                <a:lnTo>
                  <a:pt x="6066027" y="0"/>
                </a:lnTo>
                <a:lnTo>
                  <a:pt x="6066027" y="3088159"/>
                </a:lnTo>
                <a:lnTo>
                  <a:pt x="0" y="308815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flipV="1">
            <a:off x="-594218" y="-1032669"/>
            <a:ext cx="4712441" cy="2399061"/>
          </a:xfrm>
          <a:custGeom>
            <a:avLst/>
            <a:gdLst/>
            <a:ahLst/>
            <a:cxnLst/>
            <a:rect l="l" t="t" r="r" b="b"/>
            <a:pathLst>
              <a:path w="4712441" h="2399061">
                <a:moveTo>
                  <a:pt x="0" y="2399061"/>
                </a:moveTo>
                <a:lnTo>
                  <a:pt x="4712440" y="2399061"/>
                </a:lnTo>
                <a:lnTo>
                  <a:pt x="4712440" y="0"/>
                </a:lnTo>
                <a:lnTo>
                  <a:pt x="0" y="0"/>
                </a:lnTo>
                <a:lnTo>
                  <a:pt x="0" y="2399061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028700" y="1261617"/>
            <a:ext cx="10088382" cy="8965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80"/>
              </a:lnSpc>
              <a:spcBef>
                <a:spcPct val="0"/>
              </a:spcBef>
            </a:pPr>
            <a:r>
              <a:rPr lang="en-US" sz="5200">
                <a:solidFill>
                  <a:srgbClr val="FF751F"/>
                </a:solidFill>
                <a:latin typeface="Arapey"/>
                <a:ea typeface="Arapey"/>
                <a:cs typeface="Arapey"/>
                <a:sym typeface="Arapey"/>
              </a:rPr>
              <a:t>KEY PROFESSIONAL EXPERIENCE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2311528"/>
            <a:ext cx="8957148" cy="63467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65"/>
              </a:lnSpc>
            </a:pPr>
            <a:r>
              <a:rPr lang="en-US" sz="3618">
                <a:solidFill>
                  <a:srgbClr val="DBDEE1"/>
                </a:solidFill>
                <a:latin typeface="Quicksand"/>
                <a:ea typeface="Quicksand"/>
                <a:cs typeface="Quicksand"/>
                <a:sym typeface="Quicksand"/>
              </a:rPr>
              <a:t>Direktur Umum Administrasi &amp; Keuangan</a:t>
            </a:r>
          </a:p>
          <a:p>
            <a:pPr algn="l">
              <a:lnSpc>
                <a:spcPts val="5065"/>
              </a:lnSpc>
            </a:pPr>
            <a:r>
              <a:rPr lang="en-US" sz="3618">
                <a:solidFill>
                  <a:srgbClr val="DBDEE1"/>
                </a:solidFill>
                <a:latin typeface="Quicksand"/>
                <a:ea typeface="Quicksand"/>
                <a:cs typeface="Quicksand"/>
                <a:sym typeface="Quicksand"/>
              </a:rPr>
              <a:t> RS Cakra Husada Klaten</a:t>
            </a:r>
          </a:p>
          <a:p>
            <a:pPr algn="l">
              <a:lnSpc>
                <a:spcPts val="5065"/>
              </a:lnSpc>
            </a:pPr>
            <a:r>
              <a:rPr lang="en-US" sz="3618">
                <a:solidFill>
                  <a:srgbClr val="DBDEE1"/>
                </a:solidFill>
                <a:latin typeface="Quicksand"/>
                <a:ea typeface="Quicksand"/>
                <a:cs typeface="Quicksand"/>
                <a:sym typeface="Quicksand"/>
              </a:rPr>
              <a:t> 2012 – 2018</a:t>
            </a:r>
          </a:p>
          <a:p>
            <a:pPr algn="l">
              <a:lnSpc>
                <a:spcPts val="5065"/>
              </a:lnSpc>
            </a:pPr>
            <a:r>
              <a:rPr lang="en-US" sz="3618" b="1">
                <a:solidFill>
                  <a:srgbClr val="FF751F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Peran utama:</a:t>
            </a:r>
          </a:p>
          <a:p>
            <a:pPr marL="781168" lvl="1" indent="-390584" algn="l">
              <a:lnSpc>
                <a:spcPts val="5065"/>
              </a:lnSpc>
              <a:buFont typeface="Arial"/>
              <a:buChar char="•"/>
            </a:pPr>
            <a:r>
              <a:rPr lang="en-US" sz="3618">
                <a:solidFill>
                  <a:srgbClr val="F8F0E6"/>
                </a:solidFill>
                <a:latin typeface="Quicksand"/>
                <a:ea typeface="Quicksand"/>
                <a:cs typeface="Quicksand"/>
                <a:sym typeface="Quicksand"/>
              </a:rPr>
              <a:t>Penguatan sistem manajemen rumah sakit</a:t>
            </a:r>
          </a:p>
          <a:p>
            <a:pPr marL="781168" lvl="1" indent="-390584" algn="l">
              <a:lnSpc>
                <a:spcPts val="5065"/>
              </a:lnSpc>
              <a:buFont typeface="Arial"/>
              <a:buChar char="•"/>
            </a:pPr>
            <a:r>
              <a:rPr lang="en-US" sz="3618">
                <a:solidFill>
                  <a:srgbClr val="F8F0E6"/>
                </a:solidFill>
                <a:latin typeface="Quicksand"/>
                <a:ea typeface="Quicksand"/>
                <a:cs typeface="Quicksand"/>
                <a:sym typeface="Quicksand"/>
              </a:rPr>
              <a:t>Efisiensi keuangan dan operasional</a:t>
            </a:r>
          </a:p>
          <a:p>
            <a:pPr marL="781168" lvl="1" indent="-390584" algn="l">
              <a:lnSpc>
                <a:spcPts val="5065"/>
              </a:lnSpc>
              <a:buFont typeface="Arial"/>
              <a:buChar char="•"/>
            </a:pPr>
            <a:r>
              <a:rPr lang="en-US" sz="3618">
                <a:solidFill>
                  <a:srgbClr val="F8F0E6"/>
                </a:solidFill>
                <a:latin typeface="Quicksand"/>
                <a:ea typeface="Quicksand"/>
                <a:cs typeface="Quicksand"/>
                <a:sym typeface="Quicksand"/>
              </a:rPr>
              <a:t>Pengembangan organisasi</a:t>
            </a:r>
          </a:p>
          <a:p>
            <a:pPr marL="781168" lvl="1" indent="-390584" algn="l">
              <a:lnSpc>
                <a:spcPts val="5065"/>
              </a:lnSpc>
              <a:spcBef>
                <a:spcPct val="0"/>
              </a:spcBef>
              <a:buFont typeface="Arial"/>
              <a:buChar char="•"/>
            </a:pPr>
            <a:r>
              <a:rPr lang="en-US" sz="3618">
                <a:solidFill>
                  <a:srgbClr val="F8F0E6"/>
                </a:solidFill>
                <a:latin typeface="Quicksand"/>
                <a:ea typeface="Quicksand"/>
                <a:cs typeface="Quicksand"/>
                <a:sym typeface="Quicksand"/>
              </a:rPr>
              <a:t>Peningkatan kinerja sumber daya manusia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8816932"/>
            <a:ext cx="8957148" cy="5804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  <a:spcBef>
                <a:spcPct val="0"/>
              </a:spcBef>
            </a:pPr>
            <a:r>
              <a:rPr lang="en-US" sz="3399" b="1">
                <a:solidFill>
                  <a:srgbClr val="FF751F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Meningkat 1000% dalam kurun waktu 5th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5E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528237" y="0"/>
            <a:ext cx="7184901" cy="9882536"/>
            <a:chOff x="0" y="0"/>
            <a:chExt cx="1042818" cy="143435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42818" cy="1434353"/>
            </a:xfrm>
            <a:custGeom>
              <a:avLst/>
              <a:gdLst/>
              <a:ahLst/>
              <a:cxnLst/>
              <a:rect l="l" t="t" r="r" b="b"/>
              <a:pathLst>
                <a:path w="1042818" h="1434353">
                  <a:moveTo>
                    <a:pt x="347794" y="1415284"/>
                  </a:moveTo>
                  <a:cubicBezTo>
                    <a:pt x="401256" y="1426798"/>
                    <a:pt x="462036" y="1434353"/>
                    <a:pt x="521690" y="1434353"/>
                  </a:cubicBezTo>
                  <a:cubicBezTo>
                    <a:pt x="581345" y="1434353"/>
                    <a:pt x="638748" y="1427876"/>
                    <a:pt x="691647" y="1416362"/>
                  </a:cubicBezTo>
                  <a:cubicBezTo>
                    <a:pt x="692774" y="1416003"/>
                    <a:pt x="693899" y="1416003"/>
                    <a:pt x="695024" y="1415643"/>
                  </a:cubicBezTo>
                  <a:cubicBezTo>
                    <a:pt x="893683" y="1369588"/>
                    <a:pt x="1040004" y="1247974"/>
                    <a:pt x="1042818" y="1092044"/>
                  </a:cubicBezTo>
                  <a:lnTo>
                    <a:pt x="1042818" y="0"/>
                  </a:lnTo>
                  <a:lnTo>
                    <a:pt x="0" y="0"/>
                  </a:lnTo>
                  <a:lnTo>
                    <a:pt x="0" y="1091234"/>
                  </a:lnTo>
                  <a:cubicBezTo>
                    <a:pt x="2814" y="1248693"/>
                    <a:pt x="146884" y="1370308"/>
                    <a:pt x="347794" y="1415284"/>
                  </a:cubicBezTo>
                  <a:close/>
                </a:path>
              </a:pathLst>
            </a:custGeom>
            <a:blipFill>
              <a:blip r:embed="rId2"/>
              <a:stretch>
                <a:fillRect l="-53159" r="-53159"/>
              </a:stretch>
            </a:blipFill>
          </p:spPr>
        </p:sp>
      </p:grpSp>
      <p:sp>
        <p:nvSpPr>
          <p:cNvPr id="4" name="Freeform 4"/>
          <p:cNvSpPr/>
          <p:nvPr/>
        </p:nvSpPr>
        <p:spPr>
          <a:xfrm>
            <a:off x="5732651" y="7922604"/>
            <a:ext cx="6066027" cy="3088159"/>
          </a:xfrm>
          <a:custGeom>
            <a:avLst/>
            <a:gdLst/>
            <a:ahLst/>
            <a:cxnLst/>
            <a:rect l="l" t="t" r="r" b="b"/>
            <a:pathLst>
              <a:path w="6066027" h="3088159">
                <a:moveTo>
                  <a:pt x="0" y="0"/>
                </a:moveTo>
                <a:lnTo>
                  <a:pt x="6066027" y="0"/>
                </a:lnTo>
                <a:lnTo>
                  <a:pt x="6066027" y="3088159"/>
                </a:lnTo>
                <a:lnTo>
                  <a:pt x="0" y="308815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flipV="1">
            <a:off x="-594218" y="-1032669"/>
            <a:ext cx="4712441" cy="2399061"/>
          </a:xfrm>
          <a:custGeom>
            <a:avLst/>
            <a:gdLst/>
            <a:ahLst/>
            <a:cxnLst/>
            <a:rect l="l" t="t" r="r" b="b"/>
            <a:pathLst>
              <a:path w="4712441" h="2399061">
                <a:moveTo>
                  <a:pt x="0" y="2399061"/>
                </a:moveTo>
                <a:lnTo>
                  <a:pt x="4712440" y="2399061"/>
                </a:lnTo>
                <a:lnTo>
                  <a:pt x="4712440" y="0"/>
                </a:lnTo>
                <a:lnTo>
                  <a:pt x="0" y="0"/>
                </a:lnTo>
                <a:lnTo>
                  <a:pt x="0" y="2399061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028700" y="1261617"/>
            <a:ext cx="10088382" cy="8965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80"/>
              </a:lnSpc>
              <a:spcBef>
                <a:spcPct val="0"/>
              </a:spcBef>
            </a:pPr>
            <a:r>
              <a:rPr lang="en-US" sz="5200">
                <a:solidFill>
                  <a:srgbClr val="FF751F"/>
                </a:solidFill>
                <a:latin typeface="Arapey"/>
                <a:ea typeface="Arapey"/>
                <a:cs typeface="Arapey"/>
                <a:sym typeface="Arapey"/>
              </a:rPr>
              <a:t>CONSULTING EXPERIENCE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2367929"/>
            <a:ext cx="8957148" cy="62252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85"/>
              </a:lnSpc>
            </a:pPr>
            <a:r>
              <a:rPr lang="en-US" sz="3918">
                <a:solidFill>
                  <a:srgbClr val="DBDEE1"/>
                </a:solidFill>
                <a:latin typeface="Quicksand"/>
                <a:ea typeface="Quicksand"/>
                <a:cs typeface="Quicksand"/>
                <a:sym typeface="Quicksand"/>
              </a:rPr>
              <a:t>Konsultan Manajemen &amp; Profit </a:t>
            </a:r>
          </a:p>
          <a:p>
            <a:pPr algn="l">
              <a:lnSpc>
                <a:spcPts val="5485"/>
              </a:lnSpc>
            </a:pPr>
            <a:r>
              <a:rPr lang="en-US" sz="3918">
                <a:solidFill>
                  <a:srgbClr val="DBDEE1"/>
                </a:solidFill>
                <a:latin typeface="Quicksand"/>
                <a:ea typeface="Quicksand"/>
                <a:cs typeface="Quicksand"/>
                <a:sym typeface="Quicksand"/>
              </a:rPr>
              <a:t>2012 – Sekarang</a:t>
            </a:r>
          </a:p>
          <a:p>
            <a:pPr algn="l">
              <a:lnSpc>
                <a:spcPts val="5485"/>
              </a:lnSpc>
            </a:pPr>
            <a:r>
              <a:rPr lang="en-US" sz="3918" b="1">
                <a:solidFill>
                  <a:srgbClr val="FF751F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Fokus layanan:</a:t>
            </a:r>
          </a:p>
          <a:p>
            <a:pPr marL="845937" lvl="1" indent="-422968" algn="l">
              <a:lnSpc>
                <a:spcPts val="5485"/>
              </a:lnSpc>
              <a:buFont typeface="Arial"/>
              <a:buChar char="•"/>
            </a:pPr>
            <a:r>
              <a:rPr lang="en-US" sz="3918">
                <a:solidFill>
                  <a:srgbClr val="DBDEE1"/>
                </a:solidFill>
                <a:latin typeface="Quicksand"/>
                <a:ea typeface="Quicksand"/>
                <a:cs typeface="Quicksand"/>
                <a:sym typeface="Quicksand"/>
              </a:rPr>
              <a:t>Perbaikan sistem organisasi</a:t>
            </a:r>
          </a:p>
          <a:p>
            <a:pPr marL="845937" lvl="1" indent="-422968" algn="l">
              <a:lnSpc>
                <a:spcPts val="5485"/>
              </a:lnSpc>
              <a:buFont typeface="Arial"/>
              <a:buChar char="•"/>
            </a:pPr>
            <a:r>
              <a:rPr lang="en-US" sz="3918">
                <a:solidFill>
                  <a:srgbClr val="DBDEE1"/>
                </a:solidFill>
                <a:latin typeface="Quicksand"/>
                <a:ea typeface="Quicksand"/>
                <a:cs typeface="Quicksand"/>
                <a:sym typeface="Quicksand"/>
              </a:rPr>
              <a:t>Strategi peningkatan profit</a:t>
            </a:r>
          </a:p>
          <a:p>
            <a:pPr marL="845937" lvl="1" indent="-422968" algn="l">
              <a:lnSpc>
                <a:spcPts val="5485"/>
              </a:lnSpc>
              <a:buFont typeface="Arial"/>
              <a:buChar char="•"/>
            </a:pPr>
            <a:r>
              <a:rPr lang="en-US" sz="3918">
                <a:solidFill>
                  <a:srgbClr val="DBDEE1"/>
                </a:solidFill>
                <a:latin typeface="Quicksand"/>
                <a:ea typeface="Quicksand"/>
                <a:cs typeface="Quicksand"/>
                <a:sym typeface="Quicksand"/>
              </a:rPr>
              <a:t>Pengembangan kepemimpinan</a:t>
            </a:r>
          </a:p>
          <a:p>
            <a:pPr marL="845937" lvl="1" indent="-422968" algn="l">
              <a:lnSpc>
                <a:spcPts val="5485"/>
              </a:lnSpc>
              <a:buFont typeface="Arial"/>
              <a:buChar char="•"/>
            </a:pPr>
            <a:r>
              <a:rPr lang="en-US" sz="3918">
                <a:solidFill>
                  <a:srgbClr val="DBDEE1"/>
                </a:solidFill>
                <a:latin typeface="Quicksand"/>
                <a:ea typeface="Quicksand"/>
                <a:cs typeface="Quicksand"/>
                <a:sym typeface="Quicksand"/>
              </a:rPr>
              <a:t>Sistem remunerasi dan kinerja</a:t>
            </a:r>
          </a:p>
          <a:p>
            <a:pPr marL="845937" lvl="1" indent="-422968" algn="l">
              <a:lnSpc>
                <a:spcPts val="5485"/>
              </a:lnSpc>
              <a:buFont typeface="Arial"/>
              <a:buChar char="•"/>
            </a:pPr>
            <a:r>
              <a:rPr lang="en-US" sz="3918">
                <a:solidFill>
                  <a:srgbClr val="DBDEE1"/>
                </a:solidFill>
                <a:latin typeface="Quicksand"/>
                <a:ea typeface="Quicksand"/>
                <a:cs typeface="Quicksand"/>
                <a:sym typeface="Quicksand"/>
              </a:rPr>
              <a:t>Transformasi manajemen layanan</a:t>
            </a:r>
          </a:p>
          <a:p>
            <a:pPr marL="845937" lvl="1" indent="-422968" algn="l">
              <a:lnSpc>
                <a:spcPts val="5485"/>
              </a:lnSpc>
              <a:spcBef>
                <a:spcPct val="0"/>
              </a:spcBef>
              <a:buFont typeface="Arial"/>
              <a:buChar char="•"/>
            </a:pPr>
            <a:r>
              <a:rPr lang="en-US" sz="3918">
                <a:solidFill>
                  <a:srgbClr val="DBDEE1"/>
                </a:solidFill>
                <a:latin typeface="Quicksand"/>
                <a:ea typeface="Quicksand"/>
                <a:cs typeface="Quicksand"/>
                <a:sym typeface="Quicksand"/>
              </a:rPr>
              <a:t>Sistem kesejahteraan karyawan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5E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528237" y="0"/>
            <a:ext cx="7184901" cy="9882536"/>
            <a:chOff x="0" y="0"/>
            <a:chExt cx="1042818" cy="143435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42818" cy="1434353"/>
            </a:xfrm>
            <a:custGeom>
              <a:avLst/>
              <a:gdLst/>
              <a:ahLst/>
              <a:cxnLst/>
              <a:rect l="l" t="t" r="r" b="b"/>
              <a:pathLst>
                <a:path w="1042818" h="1434353">
                  <a:moveTo>
                    <a:pt x="347794" y="1415284"/>
                  </a:moveTo>
                  <a:cubicBezTo>
                    <a:pt x="401256" y="1426798"/>
                    <a:pt x="462036" y="1434353"/>
                    <a:pt x="521690" y="1434353"/>
                  </a:cubicBezTo>
                  <a:cubicBezTo>
                    <a:pt x="581345" y="1434353"/>
                    <a:pt x="638748" y="1427876"/>
                    <a:pt x="691647" y="1416362"/>
                  </a:cubicBezTo>
                  <a:cubicBezTo>
                    <a:pt x="692774" y="1416003"/>
                    <a:pt x="693899" y="1416003"/>
                    <a:pt x="695024" y="1415643"/>
                  </a:cubicBezTo>
                  <a:cubicBezTo>
                    <a:pt x="893683" y="1369588"/>
                    <a:pt x="1040004" y="1247974"/>
                    <a:pt x="1042818" y="1092044"/>
                  </a:cubicBezTo>
                  <a:lnTo>
                    <a:pt x="1042818" y="0"/>
                  </a:lnTo>
                  <a:lnTo>
                    <a:pt x="0" y="0"/>
                  </a:lnTo>
                  <a:lnTo>
                    <a:pt x="0" y="1091234"/>
                  </a:lnTo>
                  <a:cubicBezTo>
                    <a:pt x="2814" y="1248693"/>
                    <a:pt x="146884" y="1370308"/>
                    <a:pt x="347794" y="1415284"/>
                  </a:cubicBezTo>
                  <a:close/>
                </a:path>
              </a:pathLst>
            </a:custGeom>
            <a:blipFill>
              <a:blip r:embed="rId2"/>
              <a:stretch>
                <a:fillRect l="-81719" r="-24599"/>
              </a:stretch>
            </a:blipFill>
          </p:spPr>
        </p:sp>
      </p:grpSp>
      <p:sp>
        <p:nvSpPr>
          <p:cNvPr id="4" name="Freeform 4"/>
          <p:cNvSpPr/>
          <p:nvPr/>
        </p:nvSpPr>
        <p:spPr>
          <a:xfrm>
            <a:off x="5732651" y="7922604"/>
            <a:ext cx="6066027" cy="3088159"/>
          </a:xfrm>
          <a:custGeom>
            <a:avLst/>
            <a:gdLst/>
            <a:ahLst/>
            <a:cxnLst/>
            <a:rect l="l" t="t" r="r" b="b"/>
            <a:pathLst>
              <a:path w="6066027" h="3088159">
                <a:moveTo>
                  <a:pt x="0" y="0"/>
                </a:moveTo>
                <a:lnTo>
                  <a:pt x="6066027" y="0"/>
                </a:lnTo>
                <a:lnTo>
                  <a:pt x="6066027" y="3088159"/>
                </a:lnTo>
                <a:lnTo>
                  <a:pt x="0" y="308815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flipV="1">
            <a:off x="-594218" y="-1032669"/>
            <a:ext cx="4712441" cy="2399061"/>
          </a:xfrm>
          <a:custGeom>
            <a:avLst/>
            <a:gdLst/>
            <a:ahLst/>
            <a:cxnLst/>
            <a:rect l="l" t="t" r="r" b="b"/>
            <a:pathLst>
              <a:path w="4712441" h="2399061">
                <a:moveTo>
                  <a:pt x="0" y="2399061"/>
                </a:moveTo>
                <a:lnTo>
                  <a:pt x="4712440" y="2399061"/>
                </a:lnTo>
                <a:lnTo>
                  <a:pt x="4712440" y="0"/>
                </a:lnTo>
                <a:lnTo>
                  <a:pt x="0" y="0"/>
                </a:lnTo>
                <a:lnTo>
                  <a:pt x="0" y="2399061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028700" y="1261617"/>
            <a:ext cx="10088382" cy="8965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80"/>
              </a:lnSpc>
              <a:spcBef>
                <a:spcPct val="0"/>
              </a:spcBef>
            </a:pPr>
            <a:r>
              <a:rPr lang="en-US" sz="5200">
                <a:solidFill>
                  <a:srgbClr val="FF751F"/>
                </a:solidFill>
                <a:latin typeface="Arapey"/>
                <a:ea typeface="Arapey"/>
                <a:cs typeface="Arapey"/>
                <a:sym typeface="Arapey"/>
              </a:rPr>
              <a:t>ENTREPRENEURSHIP EXPERIENCE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2091541"/>
            <a:ext cx="9193918" cy="69206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85"/>
              </a:lnSpc>
            </a:pPr>
            <a:r>
              <a:rPr lang="en-US" sz="3918">
                <a:solidFill>
                  <a:srgbClr val="DBDEE1"/>
                </a:solidFill>
                <a:latin typeface="Quicksand"/>
                <a:ea typeface="Quicksand"/>
                <a:cs typeface="Quicksand"/>
                <a:sym typeface="Quicksand"/>
              </a:rPr>
              <a:t>Owner Mitra Gama Group</a:t>
            </a:r>
          </a:p>
          <a:p>
            <a:pPr algn="l">
              <a:lnSpc>
                <a:spcPts val="5485"/>
              </a:lnSpc>
            </a:pPr>
            <a:r>
              <a:rPr lang="en-US" sz="3918">
                <a:solidFill>
                  <a:srgbClr val="DBDEE1"/>
                </a:solidFill>
                <a:latin typeface="Quicksand"/>
                <a:ea typeface="Quicksand"/>
                <a:cs typeface="Quicksand"/>
                <a:sym typeface="Quicksand"/>
              </a:rPr>
              <a:t> 1999 – 2005</a:t>
            </a:r>
          </a:p>
          <a:p>
            <a:pPr algn="l">
              <a:lnSpc>
                <a:spcPts val="5485"/>
              </a:lnSpc>
            </a:pPr>
            <a:r>
              <a:rPr lang="en-US" sz="3918" b="1">
                <a:solidFill>
                  <a:srgbClr val="FF751F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Mengembangkan:</a:t>
            </a:r>
          </a:p>
          <a:p>
            <a:pPr marL="845937" lvl="1" indent="-422968" algn="l">
              <a:lnSpc>
                <a:spcPts val="5485"/>
              </a:lnSpc>
              <a:buFont typeface="Arial"/>
              <a:buChar char="•"/>
            </a:pPr>
            <a:r>
              <a:rPr lang="en-US" sz="3918">
                <a:solidFill>
                  <a:srgbClr val="DBDEE1"/>
                </a:solidFill>
                <a:latin typeface="Quicksand"/>
                <a:ea typeface="Quicksand"/>
                <a:cs typeface="Quicksand"/>
                <a:sym typeface="Quicksand"/>
              </a:rPr>
              <a:t>16 cabang usaha</a:t>
            </a:r>
          </a:p>
          <a:p>
            <a:pPr marL="845937" lvl="1" indent="-422968" algn="l">
              <a:lnSpc>
                <a:spcPts val="5485"/>
              </a:lnSpc>
              <a:buFont typeface="Arial"/>
              <a:buChar char="•"/>
            </a:pPr>
            <a:r>
              <a:rPr lang="en-US" sz="3918">
                <a:solidFill>
                  <a:srgbClr val="DBDEE1"/>
                </a:solidFill>
                <a:latin typeface="Quicksand"/>
                <a:ea typeface="Quicksand"/>
                <a:cs typeface="Quicksand"/>
                <a:sym typeface="Quicksand"/>
              </a:rPr>
              <a:t>Operasional di Yogyakarta, Semarang, dan Palembang</a:t>
            </a:r>
          </a:p>
          <a:p>
            <a:pPr algn="l">
              <a:lnSpc>
                <a:spcPts val="5485"/>
              </a:lnSpc>
            </a:pPr>
            <a:r>
              <a:rPr lang="en-US" sz="3918" b="1">
                <a:solidFill>
                  <a:srgbClr val="FF751F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Peran kepemimpinan:</a:t>
            </a:r>
          </a:p>
          <a:p>
            <a:pPr marL="845937" lvl="1" indent="-422968" algn="l">
              <a:lnSpc>
                <a:spcPts val="5485"/>
              </a:lnSpc>
              <a:buFont typeface="Arial"/>
              <a:buChar char="•"/>
            </a:pPr>
            <a:r>
              <a:rPr lang="en-US" sz="3918">
                <a:solidFill>
                  <a:srgbClr val="DBDEE1"/>
                </a:solidFill>
                <a:latin typeface="Quicksand"/>
                <a:ea typeface="Quicksand"/>
                <a:cs typeface="Quicksand"/>
                <a:sym typeface="Quicksand"/>
              </a:rPr>
              <a:t>Direktur Regional</a:t>
            </a:r>
          </a:p>
          <a:p>
            <a:pPr marL="845937" lvl="1" indent="-422968" algn="l">
              <a:lnSpc>
                <a:spcPts val="5485"/>
              </a:lnSpc>
              <a:buFont typeface="Arial"/>
              <a:buChar char="•"/>
            </a:pPr>
            <a:r>
              <a:rPr lang="en-US" sz="3918">
                <a:solidFill>
                  <a:srgbClr val="DBDEE1"/>
                </a:solidFill>
                <a:latin typeface="Quicksand"/>
                <a:ea typeface="Quicksand"/>
                <a:cs typeface="Quicksand"/>
                <a:sym typeface="Quicksand"/>
              </a:rPr>
              <a:t>Direktur Personalia</a:t>
            </a:r>
          </a:p>
          <a:p>
            <a:pPr marL="845937" lvl="1" indent="-422968" algn="l">
              <a:lnSpc>
                <a:spcPts val="5485"/>
              </a:lnSpc>
              <a:spcBef>
                <a:spcPct val="0"/>
              </a:spcBef>
              <a:buFont typeface="Arial"/>
              <a:buChar char="•"/>
            </a:pPr>
            <a:r>
              <a:rPr lang="en-US" sz="3918">
                <a:solidFill>
                  <a:srgbClr val="DBDEE1"/>
                </a:solidFill>
                <a:latin typeface="Quicksand"/>
                <a:ea typeface="Quicksand"/>
                <a:cs typeface="Quicksand"/>
                <a:sym typeface="Quicksand"/>
              </a:rPr>
              <a:t>Manajer Cabang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5E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528237" y="0"/>
            <a:ext cx="7184901" cy="9882536"/>
            <a:chOff x="0" y="0"/>
            <a:chExt cx="1042818" cy="143435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42818" cy="1434353"/>
            </a:xfrm>
            <a:custGeom>
              <a:avLst/>
              <a:gdLst/>
              <a:ahLst/>
              <a:cxnLst/>
              <a:rect l="l" t="t" r="r" b="b"/>
              <a:pathLst>
                <a:path w="1042818" h="1434353">
                  <a:moveTo>
                    <a:pt x="347794" y="1415284"/>
                  </a:moveTo>
                  <a:cubicBezTo>
                    <a:pt x="401256" y="1426798"/>
                    <a:pt x="462036" y="1434353"/>
                    <a:pt x="521690" y="1434353"/>
                  </a:cubicBezTo>
                  <a:cubicBezTo>
                    <a:pt x="581345" y="1434353"/>
                    <a:pt x="638748" y="1427876"/>
                    <a:pt x="691647" y="1416362"/>
                  </a:cubicBezTo>
                  <a:cubicBezTo>
                    <a:pt x="692774" y="1416003"/>
                    <a:pt x="693899" y="1416003"/>
                    <a:pt x="695024" y="1415643"/>
                  </a:cubicBezTo>
                  <a:cubicBezTo>
                    <a:pt x="893683" y="1369588"/>
                    <a:pt x="1040004" y="1247974"/>
                    <a:pt x="1042818" y="1092044"/>
                  </a:cubicBezTo>
                  <a:lnTo>
                    <a:pt x="1042818" y="0"/>
                  </a:lnTo>
                  <a:lnTo>
                    <a:pt x="0" y="0"/>
                  </a:lnTo>
                  <a:lnTo>
                    <a:pt x="0" y="1091234"/>
                  </a:lnTo>
                  <a:cubicBezTo>
                    <a:pt x="2814" y="1248693"/>
                    <a:pt x="146884" y="1370308"/>
                    <a:pt x="347794" y="1415284"/>
                  </a:cubicBezTo>
                  <a:close/>
                </a:path>
              </a:pathLst>
            </a:custGeom>
            <a:blipFill>
              <a:blip r:embed="rId2"/>
              <a:stretch>
                <a:fillRect l="-65672" r="-78853"/>
              </a:stretch>
            </a:blipFill>
          </p:spPr>
        </p:sp>
      </p:grpSp>
      <p:sp>
        <p:nvSpPr>
          <p:cNvPr id="4" name="Freeform 4"/>
          <p:cNvSpPr/>
          <p:nvPr/>
        </p:nvSpPr>
        <p:spPr>
          <a:xfrm>
            <a:off x="5732651" y="7922604"/>
            <a:ext cx="6066027" cy="3088159"/>
          </a:xfrm>
          <a:custGeom>
            <a:avLst/>
            <a:gdLst/>
            <a:ahLst/>
            <a:cxnLst/>
            <a:rect l="l" t="t" r="r" b="b"/>
            <a:pathLst>
              <a:path w="6066027" h="3088159">
                <a:moveTo>
                  <a:pt x="0" y="0"/>
                </a:moveTo>
                <a:lnTo>
                  <a:pt x="6066027" y="0"/>
                </a:lnTo>
                <a:lnTo>
                  <a:pt x="6066027" y="3088159"/>
                </a:lnTo>
                <a:lnTo>
                  <a:pt x="0" y="308815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flipV="1">
            <a:off x="-594218" y="-1032669"/>
            <a:ext cx="4712441" cy="2399061"/>
          </a:xfrm>
          <a:custGeom>
            <a:avLst/>
            <a:gdLst/>
            <a:ahLst/>
            <a:cxnLst/>
            <a:rect l="l" t="t" r="r" b="b"/>
            <a:pathLst>
              <a:path w="4712441" h="2399061">
                <a:moveTo>
                  <a:pt x="0" y="2399061"/>
                </a:moveTo>
                <a:lnTo>
                  <a:pt x="4712440" y="2399061"/>
                </a:lnTo>
                <a:lnTo>
                  <a:pt x="4712440" y="0"/>
                </a:lnTo>
                <a:lnTo>
                  <a:pt x="0" y="0"/>
                </a:lnTo>
                <a:lnTo>
                  <a:pt x="0" y="2399061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028700" y="923925"/>
            <a:ext cx="10088382" cy="18205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80"/>
              </a:lnSpc>
              <a:spcBef>
                <a:spcPct val="0"/>
              </a:spcBef>
            </a:pPr>
            <a:r>
              <a:rPr lang="en-US" sz="5200">
                <a:solidFill>
                  <a:srgbClr val="FF751F"/>
                </a:solidFill>
                <a:latin typeface="Arapey"/>
                <a:ea typeface="Arapey"/>
                <a:cs typeface="Arapey"/>
                <a:sym typeface="Arapey"/>
              </a:rPr>
              <a:t>EDUCATION DEVELOPMENT EXPERIENCE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2091541"/>
            <a:ext cx="9193918" cy="69206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85"/>
              </a:lnSpc>
            </a:pPr>
            <a:endParaRPr/>
          </a:p>
          <a:p>
            <a:pPr algn="l">
              <a:lnSpc>
                <a:spcPts val="5485"/>
              </a:lnSpc>
            </a:pPr>
            <a:r>
              <a:rPr lang="en-US" sz="3918">
                <a:solidFill>
                  <a:srgbClr val="DBDEE1"/>
                </a:solidFill>
                <a:latin typeface="Quicksand"/>
                <a:ea typeface="Quicksand"/>
                <a:cs typeface="Quicksand"/>
                <a:sym typeface="Quicksand"/>
              </a:rPr>
              <a:t>Pendiri AKMI Baturaja</a:t>
            </a:r>
          </a:p>
          <a:p>
            <a:pPr algn="l">
              <a:lnSpc>
                <a:spcPts val="5485"/>
              </a:lnSpc>
            </a:pPr>
            <a:r>
              <a:rPr lang="en-US" sz="3918">
                <a:solidFill>
                  <a:srgbClr val="DBDEE1"/>
                </a:solidFill>
                <a:latin typeface="Quicksand"/>
                <a:ea typeface="Quicksand"/>
                <a:cs typeface="Quicksand"/>
                <a:sym typeface="Quicksand"/>
              </a:rPr>
              <a:t>Institusi pendidikan yang berkembang menjadi Universitas Mahakarya Asia</a:t>
            </a:r>
          </a:p>
          <a:p>
            <a:pPr algn="l">
              <a:lnSpc>
                <a:spcPts val="5485"/>
              </a:lnSpc>
            </a:pPr>
            <a:r>
              <a:rPr lang="en-US" sz="3918" b="1">
                <a:solidFill>
                  <a:srgbClr val="FF751F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Fokus kontribusi:</a:t>
            </a:r>
          </a:p>
          <a:p>
            <a:pPr marL="845937" lvl="1" indent="-422968" algn="l">
              <a:lnSpc>
                <a:spcPts val="5485"/>
              </a:lnSpc>
              <a:buFont typeface="Arial"/>
              <a:buChar char="•"/>
            </a:pPr>
            <a:r>
              <a:rPr lang="en-US" sz="3918">
                <a:solidFill>
                  <a:srgbClr val="DBDEE1"/>
                </a:solidFill>
                <a:latin typeface="Quicksand"/>
                <a:ea typeface="Quicksand"/>
                <a:cs typeface="Quicksand"/>
                <a:sym typeface="Quicksand"/>
              </a:rPr>
              <a:t>Pengembangan institusi pendidikan</a:t>
            </a:r>
          </a:p>
          <a:p>
            <a:pPr marL="845937" lvl="1" indent="-422968" algn="l">
              <a:lnSpc>
                <a:spcPts val="5485"/>
              </a:lnSpc>
              <a:buFont typeface="Arial"/>
              <a:buChar char="•"/>
            </a:pPr>
            <a:r>
              <a:rPr lang="en-US" sz="3918">
                <a:solidFill>
                  <a:srgbClr val="DBDEE1"/>
                </a:solidFill>
                <a:latin typeface="Quicksand"/>
                <a:ea typeface="Quicksand"/>
                <a:cs typeface="Quicksand"/>
                <a:sym typeface="Quicksand"/>
              </a:rPr>
              <a:t>Tata kelola organisasi dan keuangan</a:t>
            </a:r>
          </a:p>
          <a:p>
            <a:pPr marL="845937" lvl="1" indent="-422968" algn="l">
              <a:lnSpc>
                <a:spcPts val="5485"/>
              </a:lnSpc>
              <a:spcBef>
                <a:spcPct val="0"/>
              </a:spcBef>
              <a:buFont typeface="Arial"/>
              <a:buChar char="•"/>
            </a:pPr>
            <a:r>
              <a:rPr lang="en-US" sz="3918">
                <a:solidFill>
                  <a:srgbClr val="DBDEE1"/>
                </a:solidFill>
                <a:latin typeface="Quicksand"/>
                <a:ea typeface="Quicksand"/>
                <a:cs typeface="Quicksand"/>
                <a:sym typeface="Quicksand"/>
              </a:rPr>
              <a:t>Pengembangan sumber daya manusia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5E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528237" y="0"/>
            <a:ext cx="7184901" cy="9882536"/>
            <a:chOff x="0" y="0"/>
            <a:chExt cx="1042818" cy="143435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42818" cy="1434353"/>
            </a:xfrm>
            <a:custGeom>
              <a:avLst/>
              <a:gdLst/>
              <a:ahLst/>
              <a:cxnLst/>
              <a:rect l="l" t="t" r="r" b="b"/>
              <a:pathLst>
                <a:path w="1042818" h="1434353">
                  <a:moveTo>
                    <a:pt x="347794" y="1415284"/>
                  </a:moveTo>
                  <a:cubicBezTo>
                    <a:pt x="401256" y="1426798"/>
                    <a:pt x="462036" y="1434353"/>
                    <a:pt x="521690" y="1434353"/>
                  </a:cubicBezTo>
                  <a:cubicBezTo>
                    <a:pt x="581345" y="1434353"/>
                    <a:pt x="638748" y="1427876"/>
                    <a:pt x="691647" y="1416362"/>
                  </a:cubicBezTo>
                  <a:cubicBezTo>
                    <a:pt x="692774" y="1416003"/>
                    <a:pt x="693899" y="1416003"/>
                    <a:pt x="695024" y="1415643"/>
                  </a:cubicBezTo>
                  <a:cubicBezTo>
                    <a:pt x="893683" y="1369588"/>
                    <a:pt x="1040004" y="1247974"/>
                    <a:pt x="1042818" y="1092044"/>
                  </a:cubicBezTo>
                  <a:lnTo>
                    <a:pt x="1042818" y="0"/>
                  </a:lnTo>
                  <a:lnTo>
                    <a:pt x="0" y="0"/>
                  </a:lnTo>
                  <a:lnTo>
                    <a:pt x="0" y="1091234"/>
                  </a:lnTo>
                  <a:cubicBezTo>
                    <a:pt x="2814" y="1248693"/>
                    <a:pt x="146884" y="1370308"/>
                    <a:pt x="347794" y="1415284"/>
                  </a:cubicBezTo>
                  <a:close/>
                </a:path>
              </a:pathLst>
            </a:custGeom>
            <a:blipFill>
              <a:blip r:embed="rId2"/>
              <a:stretch>
                <a:fillRect l="-41697" t="-12745" r="-65072"/>
              </a:stretch>
            </a:blipFill>
          </p:spPr>
        </p:sp>
      </p:grpSp>
      <p:sp>
        <p:nvSpPr>
          <p:cNvPr id="4" name="Freeform 4"/>
          <p:cNvSpPr/>
          <p:nvPr/>
        </p:nvSpPr>
        <p:spPr>
          <a:xfrm>
            <a:off x="5732651" y="7922604"/>
            <a:ext cx="6066027" cy="3088159"/>
          </a:xfrm>
          <a:custGeom>
            <a:avLst/>
            <a:gdLst/>
            <a:ahLst/>
            <a:cxnLst/>
            <a:rect l="l" t="t" r="r" b="b"/>
            <a:pathLst>
              <a:path w="6066027" h="3088159">
                <a:moveTo>
                  <a:pt x="0" y="0"/>
                </a:moveTo>
                <a:lnTo>
                  <a:pt x="6066027" y="0"/>
                </a:lnTo>
                <a:lnTo>
                  <a:pt x="6066027" y="3088159"/>
                </a:lnTo>
                <a:lnTo>
                  <a:pt x="0" y="308815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flipV="1">
            <a:off x="-594218" y="-1032669"/>
            <a:ext cx="4712441" cy="2399061"/>
          </a:xfrm>
          <a:custGeom>
            <a:avLst/>
            <a:gdLst/>
            <a:ahLst/>
            <a:cxnLst/>
            <a:rect l="l" t="t" r="r" b="b"/>
            <a:pathLst>
              <a:path w="4712441" h="2399061">
                <a:moveTo>
                  <a:pt x="0" y="2399061"/>
                </a:moveTo>
                <a:lnTo>
                  <a:pt x="4712440" y="2399061"/>
                </a:lnTo>
                <a:lnTo>
                  <a:pt x="4712440" y="0"/>
                </a:lnTo>
                <a:lnTo>
                  <a:pt x="0" y="0"/>
                </a:lnTo>
                <a:lnTo>
                  <a:pt x="0" y="2399061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028700" y="923925"/>
            <a:ext cx="10088382" cy="8965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80"/>
              </a:lnSpc>
              <a:spcBef>
                <a:spcPct val="0"/>
              </a:spcBef>
            </a:pPr>
            <a:r>
              <a:rPr lang="en-US" sz="5200">
                <a:solidFill>
                  <a:srgbClr val="FF751F"/>
                </a:solidFill>
                <a:latin typeface="Arapey"/>
                <a:ea typeface="Arapey"/>
                <a:cs typeface="Arapey"/>
                <a:sym typeface="Arapey"/>
              </a:rPr>
              <a:t>EDUCATION &amp; CERTIFICATION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1753848"/>
            <a:ext cx="9193918" cy="74068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25"/>
              </a:lnSpc>
            </a:pPr>
            <a:r>
              <a:rPr lang="en-US" sz="3518">
                <a:solidFill>
                  <a:srgbClr val="DBDEE1"/>
                </a:solidFill>
                <a:latin typeface="Quicksand"/>
                <a:ea typeface="Quicksand"/>
                <a:cs typeface="Quicksand"/>
                <a:sym typeface="Quicksand"/>
              </a:rPr>
              <a:t>Pendidikan, Sarjana Ekonomi – Manajemen. Saat ini menempuh  Magister Manajemen</a:t>
            </a:r>
          </a:p>
          <a:p>
            <a:pPr algn="l">
              <a:lnSpc>
                <a:spcPts val="4925"/>
              </a:lnSpc>
            </a:pPr>
            <a:r>
              <a:rPr lang="en-US" sz="3518" b="1">
                <a:solidFill>
                  <a:srgbClr val="FF751F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Sertifikasi Profesional</a:t>
            </a:r>
          </a:p>
          <a:p>
            <a:pPr marL="759579" lvl="1" indent="-379789" algn="l">
              <a:lnSpc>
                <a:spcPts val="4925"/>
              </a:lnSpc>
              <a:buFont typeface="Arial"/>
              <a:buChar char="•"/>
            </a:pPr>
            <a:r>
              <a:rPr lang="en-US" sz="3518">
                <a:solidFill>
                  <a:srgbClr val="DBDEE1"/>
                </a:solidFill>
                <a:latin typeface="Quicksand"/>
                <a:ea typeface="Quicksand"/>
                <a:cs typeface="Quicksand"/>
                <a:sym typeface="Quicksand"/>
              </a:rPr>
              <a:t>Certified Neuro Linguistic Communication Consultant</a:t>
            </a:r>
          </a:p>
          <a:p>
            <a:pPr marL="759579" lvl="1" indent="-379789" algn="l">
              <a:lnSpc>
                <a:spcPts val="4925"/>
              </a:lnSpc>
              <a:buFont typeface="Arial"/>
              <a:buChar char="•"/>
            </a:pPr>
            <a:r>
              <a:rPr lang="en-US" sz="3518">
                <a:solidFill>
                  <a:srgbClr val="DBDEE1"/>
                </a:solidFill>
                <a:latin typeface="Quicksand"/>
                <a:ea typeface="Quicksand"/>
                <a:cs typeface="Quicksand"/>
                <a:sym typeface="Quicksand"/>
              </a:rPr>
              <a:t>Certified Practitioner NLP</a:t>
            </a:r>
          </a:p>
          <a:p>
            <a:pPr marL="759579" lvl="1" indent="-379789" algn="l">
              <a:lnSpc>
                <a:spcPts val="4925"/>
              </a:lnSpc>
              <a:buFont typeface="Arial"/>
              <a:buChar char="•"/>
            </a:pPr>
            <a:r>
              <a:rPr lang="en-US" sz="3518">
                <a:solidFill>
                  <a:srgbClr val="DBDEE1"/>
                </a:solidFill>
                <a:latin typeface="Quicksand"/>
                <a:ea typeface="Quicksand"/>
                <a:cs typeface="Quicksand"/>
                <a:sym typeface="Quicksand"/>
              </a:rPr>
              <a:t>Certified Hypnosis</a:t>
            </a:r>
          </a:p>
          <a:p>
            <a:pPr marL="759579" lvl="1" indent="-379789" algn="l">
              <a:lnSpc>
                <a:spcPts val="4925"/>
              </a:lnSpc>
              <a:buFont typeface="Arial"/>
              <a:buChar char="•"/>
            </a:pPr>
            <a:r>
              <a:rPr lang="en-US" sz="3518">
                <a:solidFill>
                  <a:srgbClr val="DBDEE1"/>
                </a:solidFill>
                <a:latin typeface="Quicksand"/>
                <a:ea typeface="Quicksand"/>
                <a:cs typeface="Quicksand"/>
                <a:sym typeface="Quicksand"/>
              </a:rPr>
              <a:t>Certified Hypnotherapist</a:t>
            </a:r>
          </a:p>
          <a:p>
            <a:pPr marL="759579" lvl="1" indent="-379789" algn="l">
              <a:lnSpc>
                <a:spcPts val="4925"/>
              </a:lnSpc>
              <a:buFont typeface="Arial"/>
              <a:buChar char="•"/>
            </a:pPr>
            <a:r>
              <a:rPr lang="en-US" sz="3518">
                <a:solidFill>
                  <a:srgbClr val="DBDEE1"/>
                </a:solidFill>
                <a:latin typeface="Quicksand"/>
                <a:ea typeface="Quicksand"/>
                <a:cs typeface="Quicksand"/>
                <a:sym typeface="Quicksand"/>
              </a:rPr>
              <a:t>Qualified Wealth Planner</a:t>
            </a:r>
          </a:p>
          <a:p>
            <a:pPr marL="759579" lvl="1" indent="-379789" algn="l">
              <a:lnSpc>
                <a:spcPts val="4925"/>
              </a:lnSpc>
              <a:buFont typeface="Arial"/>
              <a:buChar char="•"/>
            </a:pPr>
            <a:r>
              <a:rPr lang="en-US" sz="3518">
                <a:solidFill>
                  <a:srgbClr val="DBDEE1"/>
                </a:solidFill>
                <a:latin typeface="Quicksand"/>
                <a:ea typeface="Quicksand"/>
                <a:cs typeface="Quicksand"/>
                <a:sym typeface="Quicksand"/>
              </a:rPr>
              <a:t>Trainer Utama BNSP</a:t>
            </a:r>
          </a:p>
          <a:p>
            <a:pPr marL="759579" lvl="1" indent="-379789" algn="l">
              <a:lnSpc>
                <a:spcPts val="4925"/>
              </a:lnSpc>
              <a:buFont typeface="Arial"/>
              <a:buChar char="•"/>
            </a:pPr>
            <a:r>
              <a:rPr lang="en-US" sz="3518">
                <a:solidFill>
                  <a:srgbClr val="DBDEE1"/>
                </a:solidFill>
                <a:latin typeface="Quicksand"/>
                <a:ea typeface="Quicksand"/>
                <a:cs typeface="Quicksand"/>
                <a:sym typeface="Quicksand"/>
              </a:rPr>
              <a:t>Pendamping UKM Bersertifikat</a:t>
            </a:r>
          </a:p>
          <a:p>
            <a:pPr marL="759579" lvl="1" indent="-379789" algn="l">
              <a:lnSpc>
                <a:spcPts val="4925"/>
              </a:lnSpc>
              <a:buFont typeface="Arial"/>
              <a:buChar char="•"/>
            </a:pPr>
            <a:r>
              <a:rPr lang="en-US" sz="3518">
                <a:solidFill>
                  <a:srgbClr val="DBDEE1"/>
                </a:solidFill>
                <a:latin typeface="Quicksand"/>
                <a:ea typeface="Quicksand"/>
                <a:cs typeface="Quicksand"/>
                <a:sym typeface="Quicksand"/>
              </a:rPr>
              <a:t>Grounded Business Coacing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5E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528237" y="0"/>
            <a:ext cx="7184901" cy="9882536"/>
            <a:chOff x="0" y="0"/>
            <a:chExt cx="1042818" cy="143435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42818" cy="1434353"/>
            </a:xfrm>
            <a:custGeom>
              <a:avLst/>
              <a:gdLst/>
              <a:ahLst/>
              <a:cxnLst/>
              <a:rect l="l" t="t" r="r" b="b"/>
              <a:pathLst>
                <a:path w="1042818" h="1434353">
                  <a:moveTo>
                    <a:pt x="347794" y="1415284"/>
                  </a:moveTo>
                  <a:cubicBezTo>
                    <a:pt x="401256" y="1426798"/>
                    <a:pt x="462036" y="1434353"/>
                    <a:pt x="521690" y="1434353"/>
                  </a:cubicBezTo>
                  <a:cubicBezTo>
                    <a:pt x="581345" y="1434353"/>
                    <a:pt x="638748" y="1427876"/>
                    <a:pt x="691647" y="1416362"/>
                  </a:cubicBezTo>
                  <a:cubicBezTo>
                    <a:pt x="692774" y="1416003"/>
                    <a:pt x="693899" y="1416003"/>
                    <a:pt x="695024" y="1415643"/>
                  </a:cubicBezTo>
                  <a:cubicBezTo>
                    <a:pt x="893683" y="1369588"/>
                    <a:pt x="1040004" y="1247974"/>
                    <a:pt x="1042818" y="1092044"/>
                  </a:cubicBezTo>
                  <a:lnTo>
                    <a:pt x="1042818" y="0"/>
                  </a:lnTo>
                  <a:lnTo>
                    <a:pt x="0" y="0"/>
                  </a:lnTo>
                  <a:lnTo>
                    <a:pt x="0" y="1091234"/>
                  </a:lnTo>
                  <a:cubicBezTo>
                    <a:pt x="2814" y="1248693"/>
                    <a:pt x="146884" y="1370308"/>
                    <a:pt x="347794" y="1415284"/>
                  </a:cubicBezTo>
                  <a:close/>
                </a:path>
              </a:pathLst>
            </a:custGeom>
            <a:blipFill>
              <a:blip r:embed="rId2"/>
              <a:stretch>
                <a:fillRect l="-56152" r="-88373"/>
              </a:stretch>
            </a:blipFill>
          </p:spPr>
        </p:sp>
      </p:grpSp>
      <p:sp>
        <p:nvSpPr>
          <p:cNvPr id="4" name="Freeform 4"/>
          <p:cNvSpPr/>
          <p:nvPr/>
        </p:nvSpPr>
        <p:spPr>
          <a:xfrm>
            <a:off x="5732651" y="7922604"/>
            <a:ext cx="6066027" cy="3088159"/>
          </a:xfrm>
          <a:custGeom>
            <a:avLst/>
            <a:gdLst/>
            <a:ahLst/>
            <a:cxnLst/>
            <a:rect l="l" t="t" r="r" b="b"/>
            <a:pathLst>
              <a:path w="6066027" h="3088159">
                <a:moveTo>
                  <a:pt x="0" y="0"/>
                </a:moveTo>
                <a:lnTo>
                  <a:pt x="6066027" y="0"/>
                </a:lnTo>
                <a:lnTo>
                  <a:pt x="6066027" y="3088159"/>
                </a:lnTo>
                <a:lnTo>
                  <a:pt x="0" y="308815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flipV="1">
            <a:off x="-594218" y="-1032669"/>
            <a:ext cx="4712441" cy="2399061"/>
          </a:xfrm>
          <a:custGeom>
            <a:avLst/>
            <a:gdLst/>
            <a:ahLst/>
            <a:cxnLst/>
            <a:rect l="l" t="t" r="r" b="b"/>
            <a:pathLst>
              <a:path w="4712441" h="2399061">
                <a:moveTo>
                  <a:pt x="0" y="2399061"/>
                </a:moveTo>
                <a:lnTo>
                  <a:pt x="4712440" y="2399061"/>
                </a:lnTo>
                <a:lnTo>
                  <a:pt x="4712440" y="0"/>
                </a:lnTo>
                <a:lnTo>
                  <a:pt x="0" y="0"/>
                </a:lnTo>
                <a:lnTo>
                  <a:pt x="0" y="2399061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028700" y="923925"/>
            <a:ext cx="10088382" cy="8965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80"/>
              </a:lnSpc>
              <a:spcBef>
                <a:spcPct val="0"/>
              </a:spcBef>
            </a:pPr>
            <a:r>
              <a:rPr lang="en-US" sz="5200">
                <a:solidFill>
                  <a:srgbClr val="FF751F"/>
                </a:solidFill>
                <a:latin typeface="Arapey"/>
                <a:ea typeface="Arapey"/>
                <a:cs typeface="Arapey"/>
                <a:sym typeface="Arapey"/>
              </a:rPr>
              <a:t>ORGANIZATIONAL EXPERIENCE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2068124"/>
            <a:ext cx="9193918" cy="56796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625"/>
              </a:lnSpc>
            </a:pPr>
            <a:r>
              <a:rPr lang="en-US" sz="4018" b="1">
                <a:solidFill>
                  <a:srgbClr val="FF751F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Pengurus APKOMINDO</a:t>
            </a:r>
          </a:p>
          <a:p>
            <a:pPr algn="l">
              <a:lnSpc>
                <a:spcPts val="5625"/>
              </a:lnSpc>
            </a:pPr>
            <a:r>
              <a:rPr lang="en-US" sz="4018">
                <a:solidFill>
                  <a:srgbClr val="DBDEE1"/>
                </a:solidFill>
                <a:latin typeface="Quicksand"/>
                <a:ea typeface="Quicksand"/>
                <a:cs typeface="Quicksand"/>
                <a:sym typeface="Quicksand"/>
              </a:rPr>
              <a:t>(Asosiasi Pengusaha Komputer Indonesia)</a:t>
            </a:r>
          </a:p>
          <a:p>
            <a:pPr algn="l">
              <a:lnSpc>
                <a:spcPts val="5625"/>
              </a:lnSpc>
            </a:pPr>
            <a:r>
              <a:rPr lang="en-US" sz="4018" b="1">
                <a:solidFill>
                  <a:srgbClr val="FF751F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Ketua BPH</a:t>
            </a:r>
          </a:p>
          <a:p>
            <a:pPr algn="l">
              <a:lnSpc>
                <a:spcPts val="5625"/>
              </a:lnSpc>
            </a:pPr>
            <a:r>
              <a:rPr lang="en-US" sz="4018">
                <a:solidFill>
                  <a:srgbClr val="DBDEE1"/>
                </a:solidFill>
                <a:latin typeface="Quicksand"/>
                <a:ea typeface="Quicksand"/>
                <a:cs typeface="Quicksand"/>
                <a:sym typeface="Quicksand"/>
              </a:rPr>
              <a:t>Badan Penyiaran Hindu – PHDI DIY</a:t>
            </a:r>
          </a:p>
          <a:p>
            <a:pPr algn="l">
              <a:lnSpc>
                <a:spcPts val="5625"/>
              </a:lnSpc>
            </a:pPr>
            <a:r>
              <a:rPr lang="en-US" sz="4018" b="1">
                <a:solidFill>
                  <a:srgbClr val="FF751F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Pengurus IWOI</a:t>
            </a:r>
          </a:p>
          <a:p>
            <a:pPr algn="l">
              <a:lnSpc>
                <a:spcPts val="5625"/>
              </a:lnSpc>
            </a:pPr>
            <a:r>
              <a:rPr lang="en-US" sz="4018">
                <a:solidFill>
                  <a:srgbClr val="DBDEE1"/>
                </a:solidFill>
                <a:latin typeface="Quicksand"/>
                <a:ea typeface="Quicksand"/>
                <a:cs typeface="Quicksand"/>
                <a:sym typeface="Quicksand"/>
              </a:rPr>
              <a:t>Ikatan Wartawan Online Indonesia</a:t>
            </a:r>
          </a:p>
          <a:p>
            <a:pPr algn="l">
              <a:lnSpc>
                <a:spcPts val="5625"/>
              </a:lnSpc>
            </a:pPr>
            <a:r>
              <a:rPr lang="en-US" sz="4018">
                <a:solidFill>
                  <a:srgbClr val="DBDEE1"/>
                </a:solidFill>
                <a:latin typeface="Quicksand"/>
                <a:ea typeface="Quicksand"/>
                <a:cs typeface="Quicksand"/>
                <a:sym typeface="Quicksand"/>
              </a:rPr>
              <a:t>Kabupaten Sleman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461</Words>
  <Application>Microsoft Office PowerPoint</Application>
  <PresentationFormat>Custom</PresentationFormat>
  <Paragraphs>125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Calibri</vt:lpstr>
      <vt:lpstr>Arapey Italics</vt:lpstr>
      <vt:lpstr>Chau Philomene</vt:lpstr>
      <vt:lpstr>Quicksand Bold</vt:lpstr>
      <vt:lpstr>Brittany</vt:lpstr>
      <vt:lpstr>Arapey</vt:lpstr>
      <vt:lpstr>Arial</vt:lpstr>
      <vt:lpstr>Arapey Bold</vt:lpstr>
      <vt:lpstr>Quicksand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Profile Made Sumiarta</dc:title>
  <cp:lastModifiedBy>Made Sumiarta</cp:lastModifiedBy>
  <cp:revision>3</cp:revision>
  <dcterms:created xsi:type="dcterms:W3CDTF">2006-08-16T00:00:00Z</dcterms:created>
  <dcterms:modified xsi:type="dcterms:W3CDTF">2026-03-12T09:05:05Z</dcterms:modified>
  <dc:identifier>DAHDtsRr698</dc:identifier>
</cp:coreProperties>
</file>